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3"/>
  </p:sldMasterIdLst>
  <p:notesMasterIdLst>
    <p:notesMasterId r:id="rId13"/>
  </p:notesMasterIdLst>
  <p:handoutMasterIdLst>
    <p:handoutMasterId r:id="rId59"/>
  </p:handoutMasterIdLst>
  <p:sldIdLst>
    <p:sldId id="1406" r:id="rId4"/>
    <p:sldId id="1062" r:id="rId5"/>
    <p:sldId id="1063" r:id="rId6"/>
    <p:sldId id="596" r:id="rId7"/>
    <p:sldId id="1112" r:id="rId8"/>
    <p:sldId id="1759" r:id="rId9"/>
    <p:sldId id="722" r:id="rId10"/>
    <p:sldId id="600" r:id="rId11"/>
    <p:sldId id="1932" r:id="rId12"/>
    <p:sldId id="1933" r:id="rId14"/>
    <p:sldId id="1934" r:id="rId15"/>
    <p:sldId id="1935" r:id="rId16"/>
    <p:sldId id="1936" r:id="rId17"/>
    <p:sldId id="1937" r:id="rId18"/>
    <p:sldId id="1938" r:id="rId19"/>
    <p:sldId id="1939" r:id="rId20"/>
    <p:sldId id="1940" r:id="rId21"/>
    <p:sldId id="1941" r:id="rId22"/>
    <p:sldId id="1942" r:id="rId23"/>
    <p:sldId id="1943" r:id="rId24"/>
    <p:sldId id="1944" r:id="rId25"/>
    <p:sldId id="1945" r:id="rId26"/>
    <p:sldId id="1946" r:id="rId27"/>
    <p:sldId id="1947" r:id="rId28"/>
    <p:sldId id="1948" r:id="rId29"/>
    <p:sldId id="1949" r:id="rId30"/>
    <p:sldId id="1950" r:id="rId31"/>
    <p:sldId id="1951" r:id="rId32"/>
    <p:sldId id="1952" r:id="rId33"/>
    <p:sldId id="1953" r:id="rId34"/>
    <p:sldId id="1954" r:id="rId35"/>
    <p:sldId id="1955" r:id="rId36"/>
    <p:sldId id="1956" r:id="rId37"/>
    <p:sldId id="1842" r:id="rId38"/>
    <p:sldId id="1843" r:id="rId39"/>
    <p:sldId id="1844" r:id="rId40"/>
    <p:sldId id="1914" r:id="rId41"/>
    <p:sldId id="759" r:id="rId42"/>
    <p:sldId id="1701" r:id="rId43"/>
    <p:sldId id="1229" r:id="rId44"/>
    <p:sldId id="1227" r:id="rId45"/>
    <p:sldId id="1228" r:id="rId46"/>
    <p:sldId id="1470" r:id="rId47"/>
    <p:sldId id="917" r:id="rId48"/>
    <p:sldId id="918" r:id="rId49"/>
    <p:sldId id="1313" r:id="rId50"/>
    <p:sldId id="1314" r:id="rId51"/>
    <p:sldId id="1913" r:id="rId52"/>
    <p:sldId id="1505" r:id="rId53"/>
    <p:sldId id="970" r:id="rId54"/>
    <p:sldId id="971" r:id="rId55"/>
    <p:sldId id="972" r:id="rId56"/>
    <p:sldId id="1721" r:id="rId57"/>
    <p:sldId id="1722" r:id="rId58"/>
  </p:sldIdLst>
  <p:sldSz cx="9144000" cy="6858000" type="screen4x3"/>
  <p:notesSz cx="6858000" cy="9144000"/>
  <p:custDataLst>
    <p:tags r:id="rId63"/>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0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00FF"/>
    <a:srgbClr val="145286"/>
    <a:srgbClr val="6600FF"/>
    <a:srgbClr val="FF00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14FA6A-F98F-4664-BB9A-DFAFE7CC13D1}" styleName="表样式 1 25">
    <a:wholeTbl>
      <a:tcTxStyle>
        <a:fontRef idx="none">
          <a:srgbClr val="000000"/>
        </a:fontRef>
      </a:tcTxStyle>
      <a:tcStyle>
        <a:tcBdr>
          <a:left>
            <a:ln w="9525" cmpd="sng">
              <a:solidFill>
                <a:schemeClr val="accent2"/>
              </a:solidFill>
            </a:ln>
          </a:left>
          <a:right>
            <a:ln w="9525" cmpd="sng">
              <a:solidFill>
                <a:schemeClr val="accent2"/>
              </a:solidFill>
            </a:ln>
          </a:right>
          <a:top>
            <a:ln w="9525" cmpd="sng">
              <a:solidFill>
                <a:schemeClr val="accent2"/>
              </a:solidFill>
            </a:ln>
          </a:top>
          <a:bottom>
            <a:ln w="9525" cmpd="sng">
              <a:solidFill>
                <a:schemeClr val="accent2"/>
              </a:solidFill>
            </a:ln>
          </a:bottom>
          <a:insideH>
            <a:ln w="9525" cmpd="sng">
              <a:solidFill>
                <a:schemeClr val="accent2">
                  <a:lumMod val="40000"/>
                  <a:lumOff val="60000"/>
                </a:schemeClr>
              </a:solidFill>
            </a:ln>
          </a:insideH>
          <a:insideV>
            <a:ln w="9525" cmpd="sng">
              <a:solidFill>
                <a:schemeClr val="accent2">
                  <a:lumMod val="40000"/>
                  <a:lumOff val="60000"/>
                </a:schemeClr>
              </a:solidFill>
            </a:ln>
          </a:insideV>
        </a:tcBdr>
        <a:fill>
          <a:solidFill>
            <a:srgbClr val="FFFFFF"/>
          </a:solidFill>
        </a:fill>
      </a:tcStyle>
    </a:wholeTbl>
    <a:band2H>
      <a:tcStyle>
        <a:tcBdr/>
        <a:fill>
          <a:solidFill>
            <a:schemeClr val="accent2">
              <a:lumMod val="10000"/>
              <a:lumOff val="90000"/>
            </a:schemeClr>
          </a:solidFill>
        </a:fill>
      </a:tcStyle>
    </a:band2H>
    <a:band1V>
      <a:tcStyle>
        <a:tcBdr>
          <a:left>
            <a:ln w="9525" cmpd="sng">
              <a:solidFill>
                <a:schemeClr val="accent2"/>
              </a:solidFill>
            </a:ln>
          </a:left>
          <a:right>
            <a:ln w="9525" cmpd="sng">
              <a:solidFill>
                <a:schemeClr val="accent2"/>
              </a:solidFill>
            </a:ln>
          </a:right>
          <a:top>
            <a:ln w="9525" cmpd="sng">
              <a:solidFill>
                <a:schemeClr val="accent2"/>
              </a:solidFill>
            </a:ln>
          </a:top>
          <a:bottom>
            <a:ln w="9525" cmpd="sng">
              <a:solidFill>
                <a:schemeClr val="accent2"/>
              </a:solidFill>
            </a:ln>
          </a:bottom>
          <a:insideH>
            <a:ln w="9525" cmpd="sng">
              <a:solidFill>
                <a:schemeClr val="accent2">
                  <a:lumMod val="40000"/>
                  <a:lumOff val="60000"/>
                </a:schemeClr>
              </a:solidFill>
            </a:ln>
          </a:insideH>
          <a:insideV>
            <a:ln w="9525" cmpd="sng">
              <a:solidFill>
                <a:schemeClr val="accent2">
                  <a:lumMod val="40000"/>
                  <a:lumOff val="60000"/>
                </a:schemeClr>
              </a:solidFill>
            </a:ln>
          </a:insideV>
        </a:tcBdr>
        <a:fill>
          <a:solidFill>
            <a:schemeClr val="accent2">
              <a:lumMod val="10000"/>
              <a:lumOff val="90000"/>
            </a:schemeClr>
          </a:solidFill>
        </a:fill>
      </a:tcStyle>
    </a:band1V>
    <a:band2V>
      <a:tcStyle>
        <a:tcBdr>
          <a:left>
            <a:ln w="9525" cmpd="sng">
              <a:solidFill>
                <a:schemeClr val="accent2">
                  <a:lumMod val="40000"/>
                  <a:lumOff val="60000"/>
                </a:schemeClr>
              </a:solidFill>
            </a:ln>
          </a:left>
          <a:right>
            <a:ln w="9525" cmpd="sng">
              <a:solidFill>
                <a:schemeClr val="accent2">
                  <a:lumMod val="40000"/>
                  <a:lumOff val="60000"/>
                </a:schemeClr>
              </a:solidFill>
            </a:ln>
          </a:right>
          <a:top>
            <a:ln w="9525" cmpd="sng">
              <a:solidFill>
                <a:schemeClr val="accent2"/>
              </a:solidFill>
            </a:ln>
          </a:top>
          <a:bottom>
            <a:ln w="9525" cmpd="sng">
              <a:solidFill>
                <a:schemeClr val="accent2"/>
              </a:solidFill>
            </a:ln>
          </a:bottom>
          <a:insideH>
            <a:ln w="9525" cmpd="sng">
              <a:solidFill>
                <a:schemeClr val="accent2">
                  <a:lumMod val="40000"/>
                  <a:lumOff val="60000"/>
                </a:schemeClr>
              </a:solidFill>
            </a:ln>
          </a:insideH>
          <a:insideV>
            <a:ln>
              <a:noFill/>
            </a:ln>
          </a:insideV>
        </a:tcBdr>
      </a:tcStyle>
    </a:band2V>
    <a:lastCol>
      <a:tcTxStyle b="on">
        <a:fontRef idx="none">
          <a:srgbClr val="08090C"/>
        </a:fontRef>
      </a:tcTxStyle>
      <a:tcStyle>
        <a:tcBdr>
          <a:left>
            <a:ln w="9525" cmpd="sng">
              <a:solidFill>
                <a:schemeClr val="accent2">
                  <a:lumMod val="40000"/>
                  <a:lumOff val="60000"/>
                </a:schemeClr>
              </a:solidFill>
            </a:ln>
          </a:left>
          <a:right>
            <a:ln w="9525" cmpd="sng">
              <a:solidFill>
                <a:schemeClr val="accent2"/>
              </a:solidFill>
            </a:ln>
          </a:right>
          <a:top>
            <a:ln w="9525" cmpd="sng">
              <a:solidFill>
                <a:schemeClr val="accent2"/>
              </a:solidFill>
            </a:ln>
          </a:top>
          <a:bottom>
            <a:ln w="9525" cmpd="sng">
              <a:solidFill>
                <a:schemeClr val="accent2"/>
              </a:solidFill>
            </a:ln>
          </a:bottom>
          <a:insideH>
            <a:ln w="9525" cmpd="sng">
              <a:solidFill>
                <a:schemeClr val="accent2">
                  <a:lumMod val="40000"/>
                  <a:lumOff val="60000"/>
                </a:schemeClr>
              </a:solidFill>
            </a:ln>
          </a:insideH>
          <a:insideV>
            <a:ln>
              <a:noFill/>
            </a:ln>
          </a:insideV>
        </a:tcBdr>
        <a:fill>
          <a:solidFill>
            <a:schemeClr val="accent2">
              <a:lumMod val="20000"/>
              <a:lumOff val="80000"/>
            </a:schemeClr>
          </a:solidFill>
        </a:fill>
      </a:tcStyle>
    </a:lastCol>
    <a:firstCol>
      <a:tcTxStyle b="on">
        <a:fontRef idx="none">
          <a:srgbClr val="08090C"/>
        </a:fontRef>
      </a:tcTxStyle>
      <a:tcStyle>
        <a:tcBdr>
          <a:left>
            <a:ln w="9525" cmpd="sng">
              <a:solidFill>
                <a:schemeClr val="accent2"/>
              </a:solidFill>
            </a:ln>
          </a:left>
          <a:right>
            <a:ln w="9525" cmpd="sng">
              <a:solidFill>
                <a:schemeClr val="accent2">
                  <a:lumMod val="40000"/>
                  <a:lumOff val="60000"/>
                </a:schemeClr>
              </a:solidFill>
            </a:ln>
          </a:right>
          <a:top>
            <a:ln w="9525" cmpd="sng">
              <a:solidFill>
                <a:schemeClr val="accent2"/>
              </a:solidFill>
            </a:ln>
          </a:top>
          <a:bottom>
            <a:ln w="9525" cmpd="sng">
              <a:solidFill>
                <a:schemeClr val="accent2"/>
              </a:solidFill>
            </a:ln>
          </a:bottom>
          <a:insideH>
            <a:ln w="9525" cmpd="sng">
              <a:solidFill>
                <a:schemeClr val="accent2">
                  <a:lumMod val="40000"/>
                  <a:lumOff val="60000"/>
                </a:schemeClr>
              </a:solidFill>
            </a:ln>
          </a:insideH>
          <a:insideV>
            <a:ln>
              <a:noFill/>
            </a:ln>
          </a:insideV>
        </a:tcBdr>
        <a:fill>
          <a:solidFill>
            <a:schemeClr val="accent2">
              <a:lumMod val="20000"/>
              <a:lumOff val="80000"/>
            </a:schemeClr>
          </a:solidFill>
        </a:fill>
      </a:tcStyle>
    </a:firstCol>
    <a:lastRow>
      <a:tcTxStyle b="on">
        <a:fontRef idx="none">
          <a:schemeClr val="accent2"/>
        </a:fontRef>
      </a:tcTxStyle>
      <a:tcStyle>
        <a:tcBdr>
          <a:left>
            <a:ln w="9525" cmpd="sng">
              <a:solidFill>
                <a:schemeClr val="accent2"/>
              </a:solidFill>
            </a:ln>
          </a:left>
          <a:right>
            <a:ln w="9525" cmpd="sng">
              <a:solidFill>
                <a:schemeClr val="accent2"/>
              </a:solidFill>
            </a:ln>
          </a:right>
          <a:top>
            <a:ln w="9525" cmpd="sng">
              <a:solidFill>
                <a:schemeClr val="accent2"/>
              </a:solidFill>
            </a:ln>
          </a:top>
          <a:bottom>
            <a:ln w="9525" cmpd="sng">
              <a:solidFill>
                <a:schemeClr val="accent2"/>
              </a:solidFill>
            </a:ln>
          </a:bottom>
          <a:insideH>
            <a:ln>
              <a:noFill/>
            </a:ln>
          </a:insideH>
          <a:insideV>
            <a:ln>
              <a:noFill/>
            </a:ln>
          </a:insideV>
        </a:tcBdr>
        <a:fill>
          <a:solidFill>
            <a:srgbClr val="FFFFFF"/>
          </a:solidFill>
        </a:fill>
      </a:tcStyle>
    </a:lastRow>
    <a:firstRow>
      <a:tcTxStyle b="on">
        <a:fontRef idx="none">
          <a:srgbClr val="FFFFFF"/>
        </a:fontRef>
      </a:tcTxStyle>
      <a:tcStyle>
        <a:tcBdr>
          <a:left>
            <a:ln w="9525" cmpd="sng">
              <a:solidFill>
                <a:schemeClr val="accent2"/>
              </a:solidFill>
            </a:ln>
          </a:left>
          <a:right>
            <a:ln w="9525" cmpd="sng">
              <a:solidFill>
                <a:schemeClr val="accent2"/>
              </a:solidFill>
            </a:ln>
          </a:right>
          <a:top>
            <a:ln w="9525" cmpd="sng">
              <a:solidFill>
                <a:schemeClr val="accent2"/>
              </a:solidFill>
            </a:ln>
          </a:top>
          <a:bottom>
            <a:ln w="9525" cmpd="sng">
              <a:solidFill>
                <a:schemeClr val="accent2"/>
              </a:solidFill>
            </a:ln>
          </a:bottom>
          <a:insideH>
            <a:ln>
              <a:noFill/>
            </a:ln>
          </a:insideH>
          <a:insideV>
            <a:ln w="9525" cmpd="sng">
              <a:solidFill>
                <a:schemeClr val="accent2">
                  <a:lumMod val="40000"/>
                  <a:lumOff val="60000"/>
                </a:schemeClr>
              </a:solidFill>
            </a:ln>
          </a:insideV>
        </a:tcBdr>
        <a:fill>
          <a:solidFill>
            <a:schemeClr val="accent2"/>
          </a:solidFill>
        </a:fill>
      </a:tcStyle>
    </a:firstRow>
  </a:tblStyle>
  <a:tblStyle styleId="{1ACF8C9B-D003-4B2C-B155-1E02C3E9E6BD}" styleName="表样式 1 25">
    <a:wholeTbl>
      <a:tcTxStyle>
        <a:fontRef idx="none">
          <a:srgbClr val="000000"/>
        </a:fontRef>
      </a:tcTxStyle>
      <a:tcStyle>
        <a:tcBdr>
          <a:left>
            <a:ln w="9525" cmpd="sng">
              <a:solidFill>
                <a:schemeClr val="accent2"/>
              </a:solidFill>
            </a:ln>
          </a:left>
          <a:right>
            <a:ln w="9525" cmpd="sng">
              <a:solidFill>
                <a:schemeClr val="accent2"/>
              </a:solidFill>
            </a:ln>
          </a:right>
          <a:top>
            <a:ln w="9525" cmpd="sng">
              <a:solidFill>
                <a:schemeClr val="accent2"/>
              </a:solidFill>
            </a:ln>
          </a:top>
          <a:bottom>
            <a:ln w="9525" cmpd="sng">
              <a:solidFill>
                <a:schemeClr val="accent2"/>
              </a:solidFill>
            </a:ln>
          </a:bottom>
          <a:insideH>
            <a:ln w="9525" cmpd="sng">
              <a:solidFill>
                <a:schemeClr val="accent2">
                  <a:lumMod val="40000"/>
                  <a:lumOff val="60000"/>
                </a:schemeClr>
              </a:solidFill>
            </a:ln>
          </a:insideH>
          <a:insideV>
            <a:ln w="9525" cmpd="sng">
              <a:solidFill>
                <a:schemeClr val="accent2">
                  <a:lumMod val="40000"/>
                  <a:lumOff val="60000"/>
                </a:schemeClr>
              </a:solidFill>
            </a:ln>
          </a:insideV>
        </a:tcBdr>
        <a:fill>
          <a:solidFill>
            <a:srgbClr val="FFFFFF"/>
          </a:solidFill>
        </a:fill>
      </a:tcStyle>
    </a:wholeTbl>
    <a:band2H>
      <a:tcStyle>
        <a:tcBdr/>
        <a:fill>
          <a:solidFill>
            <a:schemeClr val="accent2">
              <a:lumMod val="10000"/>
              <a:lumOff val="90000"/>
            </a:schemeClr>
          </a:solidFill>
        </a:fill>
      </a:tcStyle>
    </a:band2H>
    <a:band1V>
      <a:tcStyle>
        <a:tcBdr>
          <a:left>
            <a:ln w="9525" cmpd="sng">
              <a:solidFill>
                <a:schemeClr val="accent2"/>
              </a:solidFill>
            </a:ln>
          </a:left>
          <a:right>
            <a:ln w="9525" cmpd="sng">
              <a:solidFill>
                <a:schemeClr val="accent2"/>
              </a:solidFill>
            </a:ln>
          </a:right>
          <a:top>
            <a:ln w="9525" cmpd="sng">
              <a:solidFill>
                <a:schemeClr val="accent2"/>
              </a:solidFill>
            </a:ln>
          </a:top>
          <a:bottom>
            <a:ln w="9525" cmpd="sng">
              <a:solidFill>
                <a:schemeClr val="accent2"/>
              </a:solidFill>
            </a:ln>
          </a:bottom>
          <a:insideH>
            <a:ln w="9525" cmpd="sng">
              <a:solidFill>
                <a:schemeClr val="accent2">
                  <a:lumMod val="40000"/>
                  <a:lumOff val="60000"/>
                </a:schemeClr>
              </a:solidFill>
            </a:ln>
          </a:insideH>
          <a:insideV>
            <a:ln w="9525" cmpd="sng">
              <a:solidFill>
                <a:schemeClr val="accent2">
                  <a:lumMod val="40000"/>
                  <a:lumOff val="60000"/>
                </a:schemeClr>
              </a:solidFill>
            </a:ln>
          </a:insideV>
        </a:tcBdr>
        <a:fill>
          <a:solidFill>
            <a:schemeClr val="accent2">
              <a:lumMod val="10000"/>
              <a:lumOff val="90000"/>
            </a:schemeClr>
          </a:solidFill>
        </a:fill>
      </a:tcStyle>
    </a:band1V>
    <a:band2V>
      <a:tcStyle>
        <a:tcBdr>
          <a:left>
            <a:ln w="9525" cmpd="sng">
              <a:solidFill>
                <a:schemeClr val="accent2">
                  <a:lumMod val="40000"/>
                  <a:lumOff val="60000"/>
                </a:schemeClr>
              </a:solidFill>
            </a:ln>
          </a:left>
          <a:right>
            <a:ln w="9525" cmpd="sng">
              <a:solidFill>
                <a:schemeClr val="accent2">
                  <a:lumMod val="40000"/>
                  <a:lumOff val="60000"/>
                </a:schemeClr>
              </a:solidFill>
            </a:ln>
          </a:right>
          <a:top>
            <a:ln w="9525" cmpd="sng">
              <a:solidFill>
                <a:schemeClr val="accent2"/>
              </a:solidFill>
            </a:ln>
          </a:top>
          <a:bottom>
            <a:ln w="9525" cmpd="sng">
              <a:solidFill>
                <a:schemeClr val="accent2"/>
              </a:solidFill>
            </a:ln>
          </a:bottom>
          <a:insideH>
            <a:ln w="9525" cmpd="sng">
              <a:solidFill>
                <a:schemeClr val="accent2">
                  <a:lumMod val="40000"/>
                  <a:lumOff val="60000"/>
                </a:schemeClr>
              </a:solidFill>
            </a:ln>
          </a:insideH>
          <a:insideV>
            <a:ln>
              <a:noFill/>
            </a:ln>
          </a:insideV>
        </a:tcBdr>
      </a:tcStyle>
    </a:band2V>
    <a:lastCol>
      <a:tcTxStyle b="on">
        <a:fontRef idx="none">
          <a:srgbClr val="08090C"/>
        </a:fontRef>
      </a:tcTxStyle>
      <a:tcStyle>
        <a:tcBdr>
          <a:left>
            <a:ln w="9525" cmpd="sng">
              <a:solidFill>
                <a:schemeClr val="accent2">
                  <a:lumMod val="40000"/>
                  <a:lumOff val="60000"/>
                </a:schemeClr>
              </a:solidFill>
            </a:ln>
          </a:left>
          <a:right>
            <a:ln w="9525" cmpd="sng">
              <a:solidFill>
                <a:schemeClr val="accent2"/>
              </a:solidFill>
            </a:ln>
          </a:right>
          <a:top>
            <a:ln w="9525" cmpd="sng">
              <a:solidFill>
                <a:schemeClr val="accent2"/>
              </a:solidFill>
            </a:ln>
          </a:top>
          <a:bottom>
            <a:ln w="9525" cmpd="sng">
              <a:solidFill>
                <a:schemeClr val="accent2"/>
              </a:solidFill>
            </a:ln>
          </a:bottom>
          <a:insideH>
            <a:ln w="9525" cmpd="sng">
              <a:solidFill>
                <a:schemeClr val="accent2">
                  <a:lumMod val="40000"/>
                  <a:lumOff val="60000"/>
                </a:schemeClr>
              </a:solidFill>
            </a:ln>
          </a:insideH>
          <a:insideV>
            <a:ln>
              <a:noFill/>
            </a:ln>
          </a:insideV>
        </a:tcBdr>
        <a:fill>
          <a:solidFill>
            <a:schemeClr val="accent2">
              <a:lumMod val="20000"/>
              <a:lumOff val="80000"/>
            </a:schemeClr>
          </a:solidFill>
        </a:fill>
      </a:tcStyle>
    </a:lastCol>
    <a:firstCol>
      <a:tcTxStyle b="on">
        <a:fontRef idx="none">
          <a:srgbClr val="08090C"/>
        </a:fontRef>
      </a:tcTxStyle>
      <a:tcStyle>
        <a:tcBdr>
          <a:left>
            <a:ln w="9525" cmpd="sng">
              <a:solidFill>
                <a:schemeClr val="accent2"/>
              </a:solidFill>
            </a:ln>
          </a:left>
          <a:right>
            <a:ln w="9525" cmpd="sng">
              <a:solidFill>
                <a:schemeClr val="accent2">
                  <a:lumMod val="40000"/>
                  <a:lumOff val="60000"/>
                </a:schemeClr>
              </a:solidFill>
            </a:ln>
          </a:right>
          <a:top>
            <a:ln w="9525" cmpd="sng">
              <a:solidFill>
                <a:schemeClr val="accent2"/>
              </a:solidFill>
            </a:ln>
          </a:top>
          <a:bottom>
            <a:ln w="9525" cmpd="sng">
              <a:solidFill>
                <a:schemeClr val="accent2"/>
              </a:solidFill>
            </a:ln>
          </a:bottom>
          <a:insideH>
            <a:ln w="9525" cmpd="sng">
              <a:solidFill>
                <a:schemeClr val="accent2">
                  <a:lumMod val="40000"/>
                  <a:lumOff val="60000"/>
                </a:schemeClr>
              </a:solidFill>
            </a:ln>
          </a:insideH>
          <a:insideV>
            <a:ln>
              <a:noFill/>
            </a:ln>
          </a:insideV>
        </a:tcBdr>
        <a:fill>
          <a:solidFill>
            <a:schemeClr val="accent2">
              <a:lumMod val="20000"/>
              <a:lumOff val="80000"/>
            </a:schemeClr>
          </a:solidFill>
        </a:fill>
      </a:tcStyle>
    </a:firstCol>
    <a:lastRow>
      <a:tcTxStyle b="on">
        <a:fontRef idx="none">
          <a:schemeClr val="accent2"/>
        </a:fontRef>
      </a:tcTxStyle>
      <a:tcStyle>
        <a:tcBdr>
          <a:left>
            <a:ln w="9525" cmpd="sng">
              <a:solidFill>
                <a:schemeClr val="accent2"/>
              </a:solidFill>
            </a:ln>
          </a:left>
          <a:right>
            <a:ln w="9525" cmpd="sng">
              <a:solidFill>
                <a:schemeClr val="accent2"/>
              </a:solidFill>
            </a:ln>
          </a:right>
          <a:top>
            <a:ln w="9525" cmpd="sng">
              <a:solidFill>
                <a:schemeClr val="accent2"/>
              </a:solidFill>
            </a:ln>
          </a:top>
          <a:bottom>
            <a:ln w="9525" cmpd="sng">
              <a:solidFill>
                <a:schemeClr val="accent2"/>
              </a:solidFill>
            </a:ln>
          </a:bottom>
          <a:insideH>
            <a:ln>
              <a:noFill/>
            </a:ln>
          </a:insideH>
          <a:insideV>
            <a:ln>
              <a:noFill/>
            </a:ln>
          </a:insideV>
        </a:tcBdr>
        <a:fill>
          <a:solidFill>
            <a:srgbClr val="FFFFFF"/>
          </a:solidFill>
        </a:fill>
      </a:tcStyle>
    </a:lastRow>
    <a:firstRow>
      <a:tcTxStyle b="on">
        <a:fontRef idx="none">
          <a:srgbClr val="FFFFFF"/>
        </a:fontRef>
      </a:tcTxStyle>
      <a:tcStyle>
        <a:tcBdr>
          <a:left>
            <a:ln w="9525" cmpd="sng">
              <a:solidFill>
                <a:schemeClr val="accent2"/>
              </a:solidFill>
            </a:ln>
          </a:left>
          <a:right>
            <a:ln w="9525" cmpd="sng">
              <a:solidFill>
                <a:schemeClr val="accent2"/>
              </a:solidFill>
            </a:ln>
          </a:right>
          <a:top>
            <a:ln w="9525" cmpd="sng">
              <a:solidFill>
                <a:schemeClr val="accent2"/>
              </a:solidFill>
            </a:ln>
          </a:top>
          <a:bottom>
            <a:ln w="9525" cmpd="sng">
              <a:solidFill>
                <a:schemeClr val="accent2"/>
              </a:solidFill>
            </a:ln>
          </a:bottom>
          <a:insideH>
            <a:ln>
              <a:noFill/>
            </a:ln>
          </a:insideH>
          <a:insideV>
            <a:ln w="9525" cmpd="sng">
              <a:solidFill>
                <a:schemeClr val="accent2">
                  <a:lumMod val="40000"/>
                  <a:lumOff val="60000"/>
                </a:schemeClr>
              </a:solid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85409" autoAdjust="0"/>
  </p:normalViewPr>
  <p:slideViewPr>
    <p:cSldViewPr snapToObjects="1" showGuides="1">
      <p:cViewPr varScale="1">
        <p:scale>
          <a:sx n="66" d="100"/>
          <a:sy n="66" d="100"/>
        </p:scale>
        <p:origin x="1052" y="36"/>
      </p:cViewPr>
      <p:guideLst>
        <p:guide orient="horz" pos="2202"/>
        <p:guide pos="2880"/>
      </p:guideLst>
    </p:cSldViewPr>
  </p:slideViewPr>
  <p:notesTextViewPr>
    <p:cViewPr>
      <p:scale>
        <a:sx n="3" d="2"/>
        <a:sy n="3" d="2"/>
      </p:scale>
      <p:origin x="0" y="0"/>
    </p:cViewPr>
  </p:notesTextViewPr>
  <p:notesViewPr>
    <p:cSldViewPr snapToObjects="1">
      <p:cViewPr varScale="1">
        <p:scale>
          <a:sx n="53" d="100"/>
          <a:sy n="53" d="100"/>
        </p:scale>
        <p:origin x="-2856" y="-90"/>
      </p:cViewPr>
      <p:guideLst>
        <p:guide orient="horz" pos="2936"/>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tags" Target="tags/tag9.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3.xml"/><Relationship Id="rId59" Type="http://schemas.openxmlformats.org/officeDocument/2006/relationships/handoutMaster" Target="handoutMasters/handoutMaster1.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notesMaster" Target="notesMasters/notes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DFB87111-1570-457D-A4A1-898BC4D021E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CE83B89E-B3D6-4EDD-8ECD-C15015ACBE3D}" type="slidenum">
              <a:rPr lang="zh-CN" altLang="en-US"/>
            </a:fld>
            <a:endParaRPr lang="zh-CN" altLang="en-US"/>
          </a:p>
        </p:txBody>
      </p:sp>
    </p:spTree>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200">
                <a:latin typeface="Arial" panose="020B0604020202020204" pitchFamily="34" charset="0"/>
              </a:defRPr>
            </a:lvl1pPr>
          </a:lstStyle>
          <a:p>
            <a:pPr>
              <a:defRPr/>
            </a:pPr>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ln>
        </p:spPr>
        <p:txBody>
          <a:bodyPr vert="horz" wrap="square" lIns="91440" tIns="45720" rIns="91440" bIns="45720" numCol="1" anchor="t" anchorCtr="0" compatLnSpc="1"/>
          <a:lstStyle>
            <a:lvl1pPr algn="r" eaLnBrk="0" hangingPunct="0">
              <a:buFont typeface="Arial" panose="020B0604020202020204" pitchFamily="34" charset="0"/>
              <a:buNone/>
              <a:defRPr sz="1200">
                <a:latin typeface="Arial" panose="020B0604020202020204" pitchFamily="34" charset="0"/>
              </a:defRPr>
            </a:lvl1pPr>
          </a:lstStyle>
          <a:p>
            <a:pPr>
              <a:defRPr/>
            </a:pPr>
            <a:fld id="{BF0B6ECE-288D-4A8E-A12F-C6D4ED094FDF}" type="datetimeFigureOut">
              <a:rPr lang="zh-CN" altLang="en-US" smtClean="0"/>
            </a:fld>
            <a:endParaRPr lang="en-US"/>
          </a:p>
        </p:txBody>
      </p:sp>
      <p:sp>
        <p:nvSpPr>
          <p:cNvPr id="34820" name="Rectangle 4"/>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ln>
        </p:spPr>
        <p:txBody>
          <a:bodyPr vert="horz" wrap="square" lIns="91440" tIns="45720" rIns="91440" bIns="45720" numCol="1" anchor="ctr"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ln>
        </p:spPr>
        <p:txBody>
          <a:bodyPr vert="horz" wrap="square" lIns="91440" tIns="45720" rIns="91440" bIns="45720" numCol="1" anchor="b" anchorCtr="0" compatLnSpc="1"/>
          <a:lstStyle>
            <a:lvl1pPr eaLnBrk="0" hangingPunct="0">
              <a:buFont typeface="Arial" panose="020B0604020202020204" pitchFamily="34" charset="0"/>
              <a:buNone/>
              <a:defRPr sz="1200">
                <a:latin typeface="Arial" panose="020B0604020202020204" pitchFamily="34"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p:spPr>
        <p:txBody>
          <a:bodyPr vert="horz" wrap="square" lIns="91440" tIns="45720" rIns="91440" bIns="45720" numCol="1" anchor="b" anchorCtr="0" compatLnSpc="1"/>
          <a:lstStyle>
            <a:lvl1pPr algn="r" eaLnBrk="0" hangingPunct="0">
              <a:buFont typeface="Arial" panose="020B0604020202020204" pitchFamily="34" charset="0"/>
              <a:buNone/>
              <a:defRPr sz="1200">
                <a:latin typeface="Arial" panose="020B0604020202020204" pitchFamily="34" charset="0"/>
              </a:defRPr>
            </a:lvl1pPr>
          </a:lstStyle>
          <a:p>
            <a:pPr>
              <a:defRPr/>
            </a:pPr>
            <a:fld id="{791EFC2B-E23E-4FB0-AF54-EA0456E4CA03}" type="slidenum">
              <a:rPr lang="zh-CN" altLang="en-US"/>
            </a:fld>
            <a:endParaRPr lang="en-US"/>
          </a:p>
        </p:txBody>
      </p:sp>
    </p:spTree>
  </p:cSld>
  <p:clrMap bg1="lt1" tx1="dk1" bg2="lt2" tx2="dk2" accent1="accent1" accent2="accent2" accent3="accent3" accent4="accent4" accent5="accent5" accent6="accent6" hlink="hlink" folHlink="folHlink"/>
  <p:hf sldNum="0" hdr="0" ftr="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584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35844" name="日期占位符 3"/>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0526438-E3BB-4E9E-A9B6-C76A48759E05}" type="datetime1">
              <a:rPr lang="zh-CN" altLang="en-US" sz="1200" smtClean="0"/>
            </a:fld>
            <a:endParaRPr lang="en-US" altLang="zh-CN"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1</a:t>
            </a:r>
            <a:endParaRPr lang="en-US" altLang="zh-CN"/>
          </a:p>
        </p:txBody>
      </p:sp>
      <p:sp>
        <p:nvSpPr>
          <p:cNvPr id="4" name="日期占位符 3"/>
          <p:cNvSpPr>
            <a:spLocks noGrp="1"/>
          </p:cNvSpPr>
          <p:nvPr>
            <p:ph type="dt" idx="1"/>
          </p:nvPr>
        </p:nvSpPr>
        <p:spPr/>
        <p:txBody>
          <a:bodyPr/>
          <a:lstStyle/>
          <a:p>
            <a:pPr>
              <a:defRPr/>
            </a:pPr>
            <a:fld id="{BF0B6ECE-288D-4A8E-A12F-C6D4ED094FDF}" type="datetimeFigureOut">
              <a:rPr lang="zh-CN" alt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sawtooth</a:t>
            </a:r>
            <a:endParaRPr lang="zh-CN" altLang="en-US"/>
          </a:p>
        </p:txBody>
      </p:sp>
      <p:sp>
        <p:nvSpPr>
          <p:cNvPr id="4" name="日期占位符 3"/>
          <p:cNvSpPr>
            <a:spLocks noGrp="1"/>
          </p:cNvSpPr>
          <p:nvPr>
            <p:ph type="dt" idx="1"/>
          </p:nvPr>
        </p:nvSpPr>
        <p:spPr/>
        <p:txBody>
          <a:bodyPr/>
          <a:lstStyle/>
          <a:p>
            <a:pPr>
              <a:defRPr/>
            </a:pPr>
            <a:fld id="{BF0B6ECE-288D-4A8E-A12F-C6D4ED094FDF}" type="datetimeFigureOut">
              <a:rPr lang="zh-CN" alt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灯片编号占位符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FF0000"/>
                </a:solidFill>
              </a:defRPr>
            </a:lvl1pPr>
          </a:lstStyle>
          <a:p>
            <a:fld id="{C8E6C2F5-77F5-4C60-BFA6-857E87A60685}" type="slidenum">
              <a:rPr lang="zh-CN" altLang="en-US" smtClean="0"/>
            </a:fld>
            <a:endParaRPr lang="zh-CN" altLang="en-US"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745BD52-0CFA-46D3-B1D4-C423A4E961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9C85BA-460C-407A-B9C6-B002F96577E2}" type="slidenum">
              <a:rPr lang="zh-CN" altLang="en-US" smtClean="0"/>
            </a:fld>
            <a:endParaRPr lang="zh-CN"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745BD52-0CFA-46D3-B1D4-C423A4E961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9C85BA-460C-407A-B9C6-B002F96577E2}" type="slidenum">
              <a:rPr lang="zh-CN" altLang="en-US" smtClean="0"/>
            </a:fld>
            <a:endParaRPr lang="zh-CN" alt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745BD52-0CFA-46D3-B1D4-C423A4E961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9C85BA-460C-407A-B9C6-B002F96577E2}" type="slidenum">
              <a:rPr lang="zh-CN" altLang="en-US" smtClean="0"/>
            </a:fld>
            <a:endParaRPr lang="zh-CN" alt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745BD52-0CFA-46D3-B1D4-C423A4E9615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9C85BA-460C-407A-B9C6-B002F96577E2}" type="slidenum">
              <a:rPr lang="zh-CN" altLang="en-US" smtClean="0"/>
            </a:fld>
            <a:endParaRPr lang="zh-CN"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745BD52-0CFA-46D3-B1D4-C423A4E9615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9C85BA-460C-407A-B9C6-B002F96577E2}" type="slidenum">
              <a:rPr lang="zh-CN" altLang="en-US" smtClean="0"/>
            </a:fld>
            <a:endParaRPr lang="zh-CN" alt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745BD52-0CFA-46D3-B1D4-C423A4E9615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9C85BA-460C-407A-B9C6-B002F96577E2}" type="slidenum">
              <a:rPr lang="zh-CN" altLang="en-US" smtClean="0"/>
            </a:fld>
            <a:endParaRPr lang="zh-CN" alt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45BD52-0CFA-46D3-B1D4-C423A4E9615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9C85BA-460C-407A-B9C6-B002F96577E2}" type="slidenum">
              <a:rPr lang="zh-CN" altLang="en-US" smtClean="0"/>
            </a:fld>
            <a:endParaRPr lang="zh-CN" alt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745BD52-0CFA-46D3-B1D4-C423A4E9615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9C85BA-460C-407A-B9C6-B002F96577E2}" type="slidenum">
              <a:rPr lang="zh-CN" altLang="en-US" smtClean="0"/>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745BD52-0CFA-46D3-B1D4-C423A4E9615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9C85BA-460C-407A-B9C6-B002F96577E2}" type="slidenum">
              <a:rPr lang="zh-CN" altLang="en-US" smtClean="0"/>
            </a:fld>
            <a:endParaRPr lang="zh-CN" alt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745BD52-0CFA-46D3-B1D4-C423A4E961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9C85BA-460C-407A-B9C6-B002F96577E2}" type="slidenum">
              <a:rPr lang="zh-CN" altLang="en-US" smtClean="0"/>
            </a:fld>
            <a:endParaRPr lang="zh-CN" alt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745BD52-0CFA-46D3-B1D4-C423A4E961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9C85BA-460C-407A-B9C6-B002F96577E2}" type="slidenum">
              <a:rPr lang="zh-CN" altLang="en-US" smtClean="0"/>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solidFill>
              </a:defRPr>
            </a:lvl1pPr>
          </a:lstStyle>
          <a:p>
            <a:fld id="{C8E6C2F5-77F5-4C60-BFA6-857E87A60685}" type="slidenum">
              <a:rPr lang="zh-CN" altLang="en-US" smtClean="0"/>
            </a:fld>
            <a:endParaRPr lang="zh-CN" altLang="en-US"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userDrawn="1"/>
        </p:nvSpPr>
        <p:spPr bwMode="auto">
          <a:xfrm>
            <a:off x="0" y="0"/>
            <a:ext cx="9144000" cy="765175"/>
          </a:xfrm>
          <a:prstGeom prst="rect">
            <a:avLst/>
          </a:prstGeom>
          <a:solidFill>
            <a:schemeClr val="accent2"/>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057" name="TextBox 8"/>
          <p:cNvSpPr txBox="1">
            <a:spLocks noChangeArrowheads="1"/>
          </p:cNvSpPr>
          <p:nvPr userDrawn="1"/>
        </p:nvSpPr>
        <p:spPr bwMode="auto">
          <a:xfrm>
            <a:off x="6997700" y="5143500"/>
            <a:ext cx="1643063" cy="36988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4" name="灯片编号占位符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FF0000"/>
                </a:solidFill>
              </a:defRPr>
            </a:lvl1pPr>
          </a:lstStyle>
          <a:p>
            <a:fld id="{C8E6C2F5-77F5-4C60-BFA6-857E87A60685}" type="slidenum">
              <a:rPr lang="zh-CN" altLang="en-US" smtClean="0"/>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45BD52-0CFA-46D3-B1D4-C423A4E96158}"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9C85BA-460C-407A-B9C6-B002F96577E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33.png"/><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1" Type="http://schemas.openxmlformats.org/officeDocument/2006/relationships/slideLayout" Target="../slideLayouts/slideLayout7.xml"/><Relationship Id="rId10" Type="http://schemas.openxmlformats.org/officeDocument/2006/relationships/image" Target="../media/image35.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9.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38.png"/></Relationships>
</file>

<file path=ppt/slides/_rels/slide25.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image" Target="../media/image47.png"/><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0" Type="http://schemas.openxmlformats.org/officeDocument/2006/relationships/slideLayout" Target="../slideLayouts/slideLayout7.xml"/><Relationship Id="rId1" Type="http://schemas.openxmlformats.org/officeDocument/2006/relationships/image" Target="../media/image40.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9.png"/><Relationship Id="rId2" Type="http://schemas.openxmlformats.org/officeDocument/2006/relationships/tags" Target="../tags/tag4.xml"/><Relationship Id="rId1" Type="http://schemas.openxmlformats.org/officeDocument/2006/relationships/tags" Target="../tags/tag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en.wikipedia.org/wiki/Power_law" TargetMode="Externa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tags" Target="../tags/tag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jpeg"/><Relationship Id="rId1" Type="http://schemas.openxmlformats.org/officeDocument/2006/relationships/image" Target="../media/image73.png"/></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8.jpeg"/><Relationship Id="rId4" Type="http://schemas.openxmlformats.org/officeDocument/2006/relationships/image" Target="../media/image77.jpeg"/><Relationship Id="rId3" Type="http://schemas.openxmlformats.org/officeDocument/2006/relationships/image" Target="../media/image76.jpeg"/><Relationship Id="rId2" Type="http://schemas.openxmlformats.org/officeDocument/2006/relationships/image" Target="../media/image74.jpeg"/><Relationship Id="rId1" Type="http://schemas.openxmlformats.org/officeDocument/2006/relationships/image" Target="../media/image7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2.wmf"/><Relationship Id="rId1"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49568" y="1398905"/>
            <a:ext cx="8444865" cy="2275205"/>
          </a:xfrm>
        </p:spPr>
        <p:txBody>
          <a:bodyPr/>
          <a:lstStyle/>
          <a:p>
            <a:pPr algn="ctr"/>
            <a:r>
              <a:rPr lang="en-US" altLang="zh-CN" dirty="0">
                <a:latin typeface="Times New Roman" panose="02020603050405020304" pitchFamily="18" charset="0"/>
                <a:cs typeface="Times New Roman" panose="02020603050405020304" pitchFamily="18" charset="0"/>
              </a:rPr>
              <a:t>How to find the law behind the real-world data which are </a:t>
            </a:r>
            <a:r>
              <a:rPr lang="en-US" altLang="zh-CN">
                <a:latin typeface="Times New Roman" panose="02020603050405020304" pitchFamily="18" charset="0"/>
                <a:cs typeface="Times New Roman" panose="02020603050405020304" pitchFamily="18" charset="0"/>
              </a:rPr>
              <a:t>usually corrupted </a:t>
            </a:r>
            <a:r>
              <a:rPr lang="en-US" altLang="zh-CN" dirty="0">
                <a:latin typeface="Times New Roman" panose="02020603050405020304" pitchFamily="18" charset="0"/>
                <a:cs typeface="Times New Roman" panose="02020603050405020304" pitchFamily="18" charset="0"/>
              </a:rPr>
              <a:t>by noise or error</a:t>
            </a:r>
            <a:r>
              <a:rPr lang="zh-CN" dirty="0">
                <a:latin typeface="Times New Roman" panose="02020603050405020304" pitchFamily="18" charset="0"/>
                <a:cs typeface="Times New Roman" panose="02020603050405020304" pitchFamily="18" charset="0"/>
              </a:rPr>
              <a:t>？</a:t>
            </a:r>
            <a:endParaRPr lang="zh-CN" dirty="0">
              <a:latin typeface="Times New Roman" panose="02020603050405020304" pitchFamily="18" charset="0"/>
              <a:cs typeface="Times New Roman" panose="02020603050405020304" pitchFamily="18" charset="0"/>
            </a:endParaRPr>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87943" y="3804920"/>
            <a:ext cx="3968115" cy="258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1"/>
          <p:cNvSpPr>
            <a:spLocks noChangeArrowheads="1"/>
          </p:cNvSpPr>
          <p:nvPr/>
        </p:nvSpPr>
        <p:spPr bwMode="auto">
          <a:xfrm>
            <a:off x="142875" y="357188"/>
            <a:ext cx="89296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a:ea typeface="黑体" panose="02010609060101010101" pitchFamily="49" charset="-122"/>
                <a:cs typeface="Times New Roman" panose="02020603050405020304" pitchFamily="18" charset="0"/>
              </a:rPr>
              <a:t>    </a:t>
            </a:r>
            <a:endParaRPr lang="zh-CN" altLang="en-US" sz="2400">
              <a:ea typeface="黑体" panose="02010609060101010101" pitchFamily="49" charset="-122"/>
              <a:cs typeface="Times New Roman" panose="02020603050405020304" pitchFamily="18" charset="0"/>
            </a:endParaRPr>
          </a:p>
        </p:txBody>
      </p:sp>
      <p:sp>
        <p:nvSpPr>
          <p:cNvPr id="6" name="TextBox 5"/>
          <p:cNvSpPr txBox="1">
            <a:spLocks noChangeArrowheads="1"/>
          </p:cNvSpPr>
          <p:nvPr/>
        </p:nvSpPr>
        <p:spPr bwMode="auto">
          <a:xfrm>
            <a:off x="1295083" y="2421255"/>
            <a:ext cx="655383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dirty="0">
                <a:solidFill>
                  <a:srgbClr val="7030A0"/>
                </a:solidFill>
                <a:cs typeface="Times New Roman" panose="02020603050405020304" pitchFamily="18" charset="0"/>
              </a:rPr>
              <a:t>The hardest quantities to compute are ones that do not exist.</a:t>
            </a:r>
            <a:endParaRPr lang="en-US" altLang="zh-CN" dirty="0">
              <a:solidFill>
                <a:srgbClr val="7030A0"/>
              </a:solidFill>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文本框 1"/>
              <p:cNvSpPr txBox="1"/>
              <p:nvPr/>
            </p:nvSpPr>
            <p:spPr>
              <a:xfrm>
                <a:off x="3549650" y="981075"/>
                <a:ext cx="2044700" cy="777240"/>
              </a:xfrm>
              <a:prstGeom prst="rect">
                <a:avLst/>
              </a:prstGeom>
              <a:noFill/>
            </p:spPr>
            <p:txBody>
              <a:bodyPr wrap="none" rtlCol="0" anchor="t">
                <a:noAutofit/>
              </a:bodyPr>
              <a:lstStyle/>
              <a:p>
                <a:pPr algn="ctr"/>
                <a14:m>
                  <m:oMathPara xmlns:m="http://schemas.openxmlformats.org/officeDocument/2006/math">
                    <m:oMathParaPr>
                      <m:jc m:val="centerGroup"/>
                    </m:oMathParaPr>
                    <m:oMath xmlns:m="http://schemas.openxmlformats.org/officeDocument/2006/math">
                      <m:r>
                        <a:rPr lang="en-US" altLang="zh-CN" sz="4800" b="1" i="1">
                          <a:solidFill>
                            <a:srgbClr val="FF0000"/>
                          </a:solidFill>
                          <a:latin typeface="Cambria Math" panose="02040503050406030204" pitchFamily="18" charset="0"/>
                          <a:ea typeface="汉仪文黑-85W" panose="00020600040101010101" charset="-122"/>
                          <a:cs typeface="Cambria Math" panose="02040503050406030204" pitchFamily="18" charset="0"/>
                        </a:rPr>
                        <m:t>𝑨</m:t>
                      </m:r>
                      <m:r>
                        <a:rPr lang="en-US" altLang="zh-CN" sz="4800" b="1">
                          <a:solidFill>
                            <a:srgbClr val="FF0000"/>
                          </a:solidFill>
                          <a:latin typeface="Cambria Math" panose="02040503050406030204" pitchFamily="18" charset="0"/>
                          <a:ea typeface="汉仪文黑-85W" panose="00020600040101010101" charset="-122"/>
                          <a:cs typeface="Cambria Math" panose="02040503050406030204" pitchFamily="18" charset="0"/>
                          <a:sym typeface="+mn-ea"/>
                        </a:rPr>
                        <m:t>𝐱</m:t>
                      </m:r>
                      <m:r>
                        <a:rPr lang="en-US" altLang="zh-CN" sz="4800" b="1" i="1">
                          <a:solidFill>
                            <a:srgbClr val="FF0000"/>
                          </a:solidFill>
                          <a:latin typeface="Cambria Math" panose="02040503050406030204" pitchFamily="18" charset="0"/>
                          <a:ea typeface="MS Mincho" panose="02020609040205080304" charset="-128"/>
                          <a:cs typeface="Cambria Math" panose="02040503050406030204" pitchFamily="18" charset="0"/>
                        </a:rPr>
                        <m:t>≠</m:t>
                      </m:r>
                      <m:r>
                        <a:rPr lang="en-US" altLang="zh-CN" sz="4800" b="1" i="1">
                          <a:solidFill>
                            <a:srgbClr val="FF0000"/>
                          </a:solidFill>
                          <a:latin typeface="Cambria Math" panose="02040503050406030204" pitchFamily="18" charset="0"/>
                          <a:ea typeface="汉仪文黑-85W" panose="00020600040101010101" charset="-122"/>
                          <a:cs typeface="Cambria Math" panose="02040503050406030204" pitchFamily="18" charset="0"/>
                        </a:rPr>
                        <m:t>𝒃</m:t>
                      </m:r>
                    </m:oMath>
                  </m:oMathPara>
                </a14:m>
                <a:endParaRPr lang="en-US" altLang="zh-CN" sz="4800" b="1" i="1">
                  <a:solidFill>
                    <a:srgbClr val="FF0000"/>
                  </a:solidFill>
                  <a:latin typeface="Cambria Math" panose="02040503050406030204" pitchFamily="18" charset="0"/>
                  <a:ea typeface="汉仪文黑-85W" panose="00020600040101010101" charset="-122"/>
                  <a:cs typeface="Cambria Math" panose="02040503050406030204" pitchFamily="18"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3549650" y="981075"/>
                <a:ext cx="2044700" cy="777240"/>
              </a:xfrm>
              <a:prstGeom prst="rect">
                <a:avLst/>
              </a:prstGeom>
              <a:blipFill rotWithShape="1">
                <a:blip r:embed="rId1"/>
                <a:stretch>
                  <a:fillRect r="-5155"/>
                </a:stretch>
              </a:blipFill>
            </p:spPr>
            <p:txBody>
              <a:bodyPr/>
              <a:lstStyle/>
              <a:p>
                <a:r>
                  <a:rPr lang="zh-CN" altLang="en-US">
                    <a:noFill/>
                  </a:rPr>
                  <a:t> </a:t>
                </a:r>
              </a:p>
            </p:txBody>
          </p:sp>
        </mc:Fallback>
      </mc:AlternateContent>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7" name="文本框 3"/>
          <p:cNvSpPr txBox="1">
            <a:spLocks noChangeArrowheads="1"/>
          </p:cNvSpPr>
          <p:nvPr/>
        </p:nvSpPr>
        <p:spPr bwMode="auto">
          <a:xfrm>
            <a:off x="91440" y="980563"/>
            <a:ext cx="8561387"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algn="l"/>
            <a:r>
              <a:rPr lang="en-US" altLang="zh-CN" sz="2400" dirty="0">
                <a:ea typeface="黑体" panose="02010609060101010101" pitchFamily="49" charset="-122"/>
                <a:cs typeface="Times New Roman" panose="02020603050405020304" pitchFamily="18" charset="0"/>
              </a:rPr>
              <a:t>Find </a:t>
            </a:r>
            <a:r>
              <a:rPr lang="en-US" altLang="zh-CN" sz="2400" dirty="0">
                <a:cs typeface="Times New Roman" panose="02020603050405020304" pitchFamily="18" charset="0"/>
              </a:rPr>
              <a:t>the polynomial of</a:t>
            </a:r>
            <a:r>
              <a:rPr lang="en-US" altLang="zh-CN" sz="2400" dirty="0">
                <a:cs typeface="Times New Roman" panose="02020603050405020304" pitchFamily="18" charset="0"/>
                <a:sym typeface="+mn-ea"/>
              </a:rPr>
              <a:t> order one</a:t>
            </a:r>
            <a:r>
              <a:rPr lang="en-US" altLang="zh-CN" sz="2400" dirty="0">
                <a:cs typeface="Times New Roman" panose="02020603050405020304" pitchFamily="18" charset="0"/>
              </a:rPr>
              <a:t> for the data points (1, 2), (-1, 1)</a:t>
            </a:r>
            <a:r>
              <a:rPr lang="zh-CN" altLang="en-US" sz="2400" dirty="0">
                <a:cs typeface="Times New Roman" panose="02020603050405020304" pitchFamily="18" charset="0"/>
              </a:rPr>
              <a:t> </a:t>
            </a:r>
            <a:r>
              <a:rPr lang="en-US" altLang="zh-CN" sz="2400" dirty="0">
                <a:cs typeface="Times New Roman" panose="02020603050405020304" pitchFamily="18" charset="0"/>
              </a:rPr>
              <a:t>and (1, 3).</a:t>
            </a:r>
            <a:endParaRPr lang="zh-CN" altLang="en-US" sz="2400" dirty="0">
              <a:cs typeface="Times New Roman" panose="02020603050405020304" pitchFamily="18" charset="0"/>
            </a:endParaRPr>
          </a:p>
        </p:txBody>
      </p:sp>
      <p:sp>
        <p:nvSpPr>
          <p:cNvPr id="9" name="TextBox 5"/>
          <p:cNvSpPr txBox="1">
            <a:spLocks noChangeArrowheads="1"/>
          </p:cNvSpPr>
          <p:nvPr/>
        </p:nvSpPr>
        <p:spPr bwMode="auto">
          <a:xfrm>
            <a:off x="91440" y="2658868"/>
            <a:ext cx="900112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algn="l" eaLnBrk="1" hangingPunct="1">
              <a:buFont typeface="Wingdings" panose="05000000000000000000" pitchFamily="2" charset="2"/>
              <a:buNone/>
            </a:pPr>
            <a:r>
              <a:rPr lang="en-US" altLang="zh-CN" sz="2400" b="1" dirty="0">
                <a:solidFill>
                  <a:srgbClr val="7030A0"/>
                </a:solidFill>
                <a:cs typeface="Times New Roman" panose="02020603050405020304" pitchFamily="18" charset="0"/>
              </a:rPr>
              <a:t>Next-Best</a:t>
            </a:r>
            <a:r>
              <a:rPr lang="en-US" altLang="zh-CN" sz="2400" b="1" dirty="0">
                <a:cs typeface="Times New Roman" panose="02020603050405020304" pitchFamily="18" charset="0"/>
              </a:rPr>
              <a:t>: we want to find the </a:t>
            </a:r>
            <a:r>
              <a:rPr lang="en-US" altLang="zh-CN" sz="2400" b="1" i="1" dirty="0">
                <a:cs typeface="Times New Roman" panose="02020603050405020304" pitchFamily="18" charset="0"/>
              </a:rPr>
              <a:t>x</a:t>
            </a:r>
            <a:r>
              <a:rPr lang="en-US" altLang="zh-CN" sz="2400" b="1" i="1" baseline="-25000" dirty="0">
                <a:cs typeface="Times New Roman" panose="02020603050405020304" pitchFamily="18" charset="0"/>
              </a:rPr>
              <a:t>i</a:t>
            </a:r>
            <a:r>
              <a:rPr lang="el-GR" altLang="zh-CN" sz="2400" b="1" dirty="0">
                <a:cs typeface="Times New Roman" panose="02020603050405020304" pitchFamily="18" charset="0"/>
              </a:rPr>
              <a:t>’</a:t>
            </a:r>
            <a:r>
              <a:rPr lang="en-US" altLang="zh-CN" sz="2400" b="1" dirty="0">
                <a:cs typeface="Times New Roman" panose="02020603050405020304" pitchFamily="18" charset="0"/>
              </a:rPr>
              <a:t>s  that make the residuals as small as possible. What do we mean by “small” ? </a:t>
            </a:r>
            <a:endParaRPr lang="en-US" altLang="zh-CN" sz="2400" b="1" dirty="0">
              <a:cs typeface="Times New Roman" panose="02020603050405020304" pitchFamily="18" charset="0"/>
            </a:endParaRPr>
          </a:p>
        </p:txBody>
      </p:sp>
      <p:sp>
        <p:nvSpPr>
          <p:cNvPr id="12" name="TextBox 5"/>
          <p:cNvSpPr txBox="1">
            <a:spLocks noChangeArrowheads="1"/>
          </p:cNvSpPr>
          <p:nvPr/>
        </p:nvSpPr>
        <p:spPr bwMode="auto">
          <a:xfrm>
            <a:off x="91440" y="4090793"/>
            <a:ext cx="9001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algn="l" eaLnBrk="1" hangingPunct="1">
              <a:buFont typeface="Wingdings" panose="05000000000000000000" pitchFamily="2" charset="2"/>
              <a:buNone/>
            </a:pPr>
            <a:r>
              <a:rPr lang="en-US" altLang="zh-CN" sz="2400" b="1" dirty="0">
                <a:solidFill>
                  <a:srgbClr val="7030A0"/>
                </a:solidFill>
                <a:cs typeface="Times New Roman" panose="02020603050405020304" pitchFamily="18" charset="0"/>
              </a:rPr>
              <a:t>Least squares</a:t>
            </a:r>
            <a:r>
              <a:rPr lang="en-US" altLang="zh-CN" sz="2400" b="1" dirty="0">
                <a:cs typeface="Times New Roman" panose="02020603050405020304" pitchFamily="18" charset="0"/>
              </a:rPr>
              <a:t>: Minimize the sum of the squares of the residuals</a:t>
            </a:r>
            <a:endParaRPr lang="en-US" altLang="zh-CN" sz="2400" b="1" dirty="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文本框 2"/>
              <p:cNvSpPr txBox="1"/>
              <p:nvPr/>
            </p:nvSpPr>
            <p:spPr>
              <a:xfrm>
                <a:off x="36195" y="5154295"/>
                <a:ext cx="9304655" cy="452120"/>
              </a:xfrm>
              <a:prstGeom prst="rect">
                <a:avLst/>
              </a:prstGeom>
              <a:noFill/>
            </p:spPr>
            <p:txBody>
              <a:bodyPr wrap="square" rtlCol="0" anchor="t">
                <a:spAutoFit/>
              </a:bodyPr>
              <a:lstStyle/>
              <a:p>
                <a:pPr algn="l"/>
                <a14:m>
                  <m:oMathPara xmlns:m="http://schemas.openxmlformats.org/officeDocument/2006/math">
                    <m:oMathParaPr>
                      <m:jc m:val="left"/>
                    </m:oMathParaPr>
                    <m:oMath xmlns:m="http://schemas.openxmlformats.org/officeDocument/2006/math">
                      <m:r>
                        <a:rPr lang="en-US" altLang="zh-CN" sz="2400" b="1" spc="-300">
                          <a:latin typeface="Cambria Math" panose="02040503050406030204" pitchFamily="18" charset="0"/>
                          <a:cs typeface="Cambria Math" panose="02040503050406030204" pitchFamily="18" charset="0"/>
                        </a:rPr>
                        <m:t>𝐚𝐫𝐠</m:t>
                      </m:r>
                      <m:r>
                        <a:rPr lang="en-US" altLang="zh-CN" sz="2400" b="1" spc="-300">
                          <a:latin typeface="Cambria Math" panose="02040503050406030204" pitchFamily="18" charset="0"/>
                          <a:ea typeface="MS Mincho" panose="02020609040205080304" charset="-128"/>
                          <a:cs typeface="Cambria Math" panose="02040503050406030204" pitchFamily="18" charset="0"/>
                        </a:rPr>
                        <m:t> </m:t>
                      </m:r>
                      <m:r>
                        <a:rPr lang="en-US" altLang="zh-CN" sz="2400" b="1" spc="-300">
                          <a:latin typeface="Cambria Math" panose="02040503050406030204" pitchFamily="18" charset="0"/>
                          <a:cs typeface="Cambria Math" panose="02040503050406030204" pitchFamily="18" charset="0"/>
                        </a:rPr>
                        <m:t>𝐦𝐢𝐧</m:t>
                      </m:r>
                      <m:r>
                        <a:rPr lang="en-US" altLang="zh-CN" sz="2400" b="1" spc="-300">
                          <a:latin typeface="Cambria Math" panose="02040503050406030204" pitchFamily="18" charset="0"/>
                          <a:cs typeface="Cambria Math" panose="02040503050406030204" pitchFamily="18" charset="0"/>
                        </a:rPr>
                        <m:t>     </m:t>
                      </m:r>
                      <m:r>
                        <a:rPr lang="en-US" altLang="zh-CN" sz="2400" b="1" i="1" spc="-300">
                          <a:latin typeface="Cambria Math" panose="02040503050406030204" pitchFamily="18" charset="0"/>
                          <a:cs typeface="Cambria Math" panose="02040503050406030204" pitchFamily="18" charset="0"/>
                        </a:rPr>
                        <m:t>𝒓</m:t>
                      </m:r>
                      <m:r>
                        <a:rPr lang="en-US" altLang="zh-CN" sz="2400" b="1" i="1" spc="-300">
                          <a:latin typeface="Cambria Math" panose="02040503050406030204" pitchFamily="18" charset="0"/>
                          <a:ea typeface="MS Mincho" panose="02020609040205080304" charset="-128"/>
                          <a:cs typeface="Cambria Math" panose="02040503050406030204" pitchFamily="18" charset="0"/>
                        </a:rPr>
                        <m:t>≜</m:t>
                      </m:r>
                      <m:sSup>
                        <m:sSupPr>
                          <m:ctrlPr>
                            <a:rPr lang="en-US" altLang="zh-CN" sz="2400" b="1" i="1" spc="-300">
                              <a:latin typeface="Cambria Math" panose="02040503050406030204" pitchFamily="18" charset="0"/>
                              <a:cs typeface="Cambria Math" panose="02040503050406030204" pitchFamily="18" charset="0"/>
                            </a:rPr>
                          </m:ctrlPr>
                        </m:sSupPr>
                        <m:e>
                          <m:sSub>
                            <m:sSubPr>
                              <m:ctrlPr>
                                <a:rPr lang="en-US" altLang="zh-CN" sz="2400" b="1" i="1" spc="-300">
                                  <a:latin typeface="Cambria Math" panose="02040503050406030204" pitchFamily="18" charset="0"/>
                                  <a:cs typeface="Cambria Math" panose="02040503050406030204" pitchFamily="18" charset="0"/>
                                </a:rPr>
                              </m:ctrlPr>
                            </m:sSubPr>
                            <m:e>
                              <m:r>
                                <a:rPr lang="en-US" altLang="zh-CN" sz="2400" b="1" i="1" spc="-300">
                                  <a:latin typeface="Cambria Math" panose="02040503050406030204" pitchFamily="18" charset="0"/>
                                  <a:cs typeface="Cambria Math" panose="02040503050406030204" pitchFamily="18" charset="0"/>
                                </a:rPr>
                                <m:t>𝒓</m:t>
                              </m:r>
                            </m:e>
                            <m:sub>
                              <m:r>
                                <a:rPr lang="en-US" altLang="zh-CN" sz="2400" b="1" i="1" spc="-300">
                                  <a:latin typeface="Cambria Math" panose="02040503050406030204" pitchFamily="18" charset="0"/>
                                  <a:ea typeface="MS Mincho" panose="02020609040205080304" charset="-128"/>
                                  <a:cs typeface="Cambria Math" panose="02040503050406030204" pitchFamily="18" charset="0"/>
                                </a:rPr>
                                <m:t> </m:t>
                              </m:r>
                              <m:r>
                                <a:rPr lang="en-US" altLang="zh-CN" sz="2400" b="1" i="1" spc="-300">
                                  <a:latin typeface="Cambria Math" panose="02040503050406030204" pitchFamily="18" charset="0"/>
                                  <a:ea typeface="MS Mincho" panose="02020609040205080304" charset="-128"/>
                                  <a:cs typeface="Cambria Math" panose="02040503050406030204" pitchFamily="18" charset="0"/>
                                </a:rPr>
                                <m:t>𝟏</m:t>
                              </m:r>
                            </m:sub>
                          </m:sSub>
                        </m:e>
                        <m:sup>
                          <m:r>
                            <a:rPr lang="en-US" altLang="zh-CN" sz="2400" b="1" i="1" spc="-300">
                              <a:latin typeface="Cambria Math" panose="02040503050406030204" pitchFamily="18" charset="0"/>
                              <a:ea typeface="MS Mincho" panose="02020609040205080304" charset="-128"/>
                              <a:cs typeface="Cambria Math" panose="02040503050406030204" pitchFamily="18" charset="0"/>
                            </a:rPr>
                            <m:t>𝟐</m:t>
                          </m:r>
                        </m:sup>
                      </m:sSup>
                      <m:r>
                        <a:rPr lang="en-US" altLang="zh-CN" sz="2400" b="1" i="1" spc="-300">
                          <a:latin typeface="Cambria Math" panose="02040503050406030204" pitchFamily="18" charset="0"/>
                          <a:ea typeface="MS Mincho" panose="02020609040205080304" charset="-128"/>
                          <a:cs typeface="Cambria Math" panose="02040503050406030204" pitchFamily="18" charset="0"/>
                        </a:rPr>
                        <m:t>+</m:t>
                      </m:r>
                      <m:sSup>
                        <m:sSupPr>
                          <m:ctrlPr>
                            <a:rPr lang="en-US" altLang="zh-CN" sz="2400" b="1" i="1" spc="-300">
                              <a:latin typeface="Cambria Math" panose="02040503050406030204" pitchFamily="18" charset="0"/>
                              <a:cs typeface="Cambria Math" panose="02040503050406030204" pitchFamily="18" charset="0"/>
                            </a:rPr>
                          </m:ctrlPr>
                        </m:sSupPr>
                        <m:e>
                          <m:sSub>
                            <m:sSubPr>
                              <m:ctrlPr>
                                <a:rPr lang="en-US" altLang="zh-CN" sz="2400" b="1" i="1" spc="-300">
                                  <a:latin typeface="Cambria Math" panose="02040503050406030204" pitchFamily="18" charset="0"/>
                                  <a:cs typeface="Cambria Math" panose="02040503050406030204" pitchFamily="18" charset="0"/>
                                </a:rPr>
                              </m:ctrlPr>
                            </m:sSubPr>
                            <m:e>
                              <m:r>
                                <a:rPr lang="en-US" altLang="zh-CN" sz="2400" b="1" i="1" spc="-300">
                                  <a:latin typeface="Cambria Math" panose="02040503050406030204" pitchFamily="18" charset="0"/>
                                  <a:cs typeface="Cambria Math" panose="02040503050406030204" pitchFamily="18" charset="0"/>
                                </a:rPr>
                                <m:t>𝒓</m:t>
                              </m:r>
                            </m:e>
                            <m:sub>
                              <m:r>
                                <a:rPr lang="en-US" altLang="zh-CN" sz="2400" b="1" i="1" spc="-300">
                                  <a:latin typeface="Cambria Math" panose="02040503050406030204" pitchFamily="18" charset="0"/>
                                  <a:ea typeface="MS Mincho" panose="02020609040205080304" charset="-128"/>
                                  <a:cs typeface="Cambria Math" panose="02040503050406030204" pitchFamily="18" charset="0"/>
                                </a:rPr>
                                <m:t> </m:t>
                              </m:r>
                              <m:r>
                                <a:rPr lang="en-US" altLang="zh-CN" sz="2400" b="1" i="1" spc="-300">
                                  <a:latin typeface="Cambria Math" panose="02040503050406030204" pitchFamily="18" charset="0"/>
                                  <a:ea typeface="MS Mincho" panose="02020609040205080304" charset="-128"/>
                                  <a:cs typeface="Cambria Math" panose="02040503050406030204" pitchFamily="18" charset="0"/>
                                </a:rPr>
                                <m:t>𝟐</m:t>
                              </m:r>
                              <m:r>
                                <a:rPr lang="en-US" altLang="zh-CN" sz="2400" b="1" i="1" spc="-300">
                                  <a:latin typeface="Cambria Math" panose="02040503050406030204" pitchFamily="18" charset="0"/>
                                  <a:ea typeface="MS Mincho" panose="02020609040205080304" charset="-128"/>
                                  <a:cs typeface="Cambria Math" panose="02040503050406030204" pitchFamily="18" charset="0"/>
                                </a:rPr>
                                <m:t> </m:t>
                              </m:r>
                            </m:sub>
                          </m:sSub>
                        </m:e>
                        <m:sup>
                          <m:r>
                            <a:rPr lang="en-US" altLang="zh-CN" sz="2400" b="1" i="1" spc="-300">
                              <a:latin typeface="Cambria Math" panose="02040503050406030204" pitchFamily="18" charset="0"/>
                              <a:ea typeface="MS Mincho" panose="02020609040205080304" charset="-128"/>
                              <a:cs typeface="Cambria Math" panose="02040503050406030204" pitchFamily="18" charset="0"/>
                            </a:rPr>
                            <m:t>𝟐</m:t>
                          </m:r>
                        </m:sup>
                      </m:sSup>
                      <m:r>
                        <a:rPr lang="en-US" altLang="zh-CN" sz="2400" b="1" i="1" spc="-300">
                          <a:latin typeface="Cambria Math" panose="02040503050406030204" pitchFamily="18" charset="0"/>
                          <a:ea typeface="MS Mincho" panose="02020609040205080304" charset="-128"/>
                          <a:cs typeface="Cambria Math" panose="02040503050406030204" pitchFamily="18" charset="0"/>
                        </a:rPr>
                        <m:t>+</m:t>
                      </m:r>
                      <m:sSup>
                        <m:sSupPr>
                          <m:ctrlPr>
                            <a:rPr lang="en-US" altLang="zh-CN" sz="2400" b="1" i="1" spc="-300">
                              <a:latin typeface="Cambria Math" panose="02040503050406030204" pitchFamily="18" charset="0"/>
                              <a:cs typeface="Cambria Math" panose="02040503050406030204" pitchFamily="18" charset="0"/>
                            </a:rPr>
                          </m:ctrlPr>
                        </m:sSupPr>
                        <m:e>
                          <m:sSub>
                            <m:sSubPr>
                              <m:ctrlPr>
                                <a:rPr lang="en-US" altLang="zh-CN" sz="2400" b="1" i="1" spc="-300">
                                  <a:latin typeface="Cambria Math" panose="02040503050406030204" pitchFamily="18" charset="0"/>
                                  <a:cs typeface="Cambria Math" panose="02040503050406030204" pitchFamily="18" charset="0"/>
                                </a:rPr>
                              </m:ctrlPr>
                            </m:sSubPr>
                            <m:e>
                              <m:r>
                                <a:rPr lang="en-US" altLang="zh-CN" sz="2400" b="1" i="1" spc="-300">
                                  <a:latin typeface="Cambria Math" panose="02040503050406030204" pitchFamily="18" charset="0"/>
                                  <a:cs typeface="Cambria Math" panose="02040503050406030204" pitchFamily="18" charset="0"/>
                                </a:rPr>
                                <m:t>𝒓</m:t>
                              </m:r>
                            </m:e>
                            <m:sub>
                              <m:r>
                                <a:rPr lang="en-US" altLang="zh-CN" sz="2400" b="1" i="1" spc="-300">
                                  <a:latin typeface="Cambria Math" panose="02040503050406030204" pitchFamily="18" charset="0"/>
                                  <a:ea typeface="MS Mincho" panose="02020609040205080304" charset="-128"/>
                                  <a:cs typeface="Cambria Math" panose="02040503050406030204" pitchFamily="18" charset="0"/>
                                </a:rPr>
                                <m:t> </m:t>
                              </m:r>
                              <m:r>
                                <a:rPr lang="en-US" altLang="zh-CN" sz="2400" b="1" i="1" spc="-300">
                                  <a:latin typeface="Cambria Math" panose="02040503050406030204" pitchFamily="18" charset="0"/>
                                  <a:ea typeface="MS Mincho" panose="02020609040205080304" charset="-128"/>
                                  <a:cs typeface="Cambria Math" panose="02040503050406030204" pitchFamily="18" charset="0"/>
                                </a:rPr>
                                <m:t>𝟑</m:t>
                              </m:r>
                            </m:sub>
                          </m:sSub>
                        </m:e>
                        <m:sup>
                          <m:r>
                            <a:rPr lang="en-US" altLang="zh-CN" sz="2400" b="1" i="1" spc="-300">
                              <a:latin typeface="Cambria Math" panose="02040503050406030204" pitchFamily="18" charset="0"/>
                              <a:ea typeface="MS Mincho" panose="02020609040205080304" charset="-128"/>
                              <a:cs typeface="Cambria Math" panose="02040503050406030204" pitchFamily="18" charset="0"/>
                            </a:rPr>
                            <m:t>𝟐</m:t>
                          </m:r>
                        </m:sup>
                      </m:sSup>
                      <m:r>
                        <a:rPr lang="en-US" altLang="zh-CN" sz="2400" b="1" i="1" spc="-300">
                          <a:latin typeface="Cambria Math" panose="02040503050406030204" pitchFamily="18" charset="0"/>
                          <a:ea typeface="MS Mincho" panose="02020609040205080304" charset="-128"/>
                          <a:cs typeface="Cambria Math" panose="02040503050406030204" pitchFamily="18" charset="0"/>
                        </a:rPr>
                        <m:t>=(</m:t>
                      </m:r>
                      <m:sSub>
                        <m:sSubPr>
                          <m:ctrlPr>
                            <a:rPr lang="en-US" altLang="zh-CN" sz="24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spc="-30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i="1" spc="-30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𝟏</m:t>
                          </m:r>
                        </m:sub>
                      </m:sSub>
                      <m:r>
                        <a:rPr lang="en-US" altLang="zh-CN" sz="2400" b="1" i="1" spc="-300">
                          <a:latin typeface="Cambria Math" panose="02040503050406030204" pitchFamily="18" charset="0"/>
                          <a:ea typeface="MS Mincho" panose="02020609040205080304" charset="-128"/>
                          <a:cs typeface="Cambria Math" panose="02040503050406030204" pitchFamily="18" charset="0"/>
                        </a:rPr>
                        <m:t>+</m:t>
                      </m:r>
                      <m:sSub>
                        <m:sSubPr>
                          <m:ctrlPr>
                            <a:rPr lang="en-US" altLang="zh-CN" sz="24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spc="-30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spc="-30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𝟐</m:t>
                          </m:r>
                          <m:r>
                            <a:rPr lang="en-US" altLang="zh-CN" sz="2400" b="1" spc="-30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sub>
                      </m:sSub>
                      <m:r>
                        <a:rPr lang="en-US" altLang="zh-CN" sz="2400" b="1" i="1" spc="-300">
                          <a:latin typeface="Cambria Math" panose="02040503050406030204" pitchFamily="18" charset="0"/>
                          <a:ea typeface="MS Mincho" panose="02020609040205080304" charset="-128"/>
                          <a:cs typeface="Cambria Math" panose="02040503050406030204" pitchFamily="18" charset="0"/>
                        </a:rPr>
                        <m:t>−</m:t>
                      </m:r>
                      <m:r>
                        <a:rPr lang="en-US" altLang="zh-CN" sz="2400" b="1" i="1" spc="-300">
                          <a:latin typeface="Cambria Math" panose="02040503050406030204" pitchFamily="18" charset="0"/>
                          <a:ea typeface="MS Mincho" panose="02020609040205080304" charset="-128"/>
                          <a:cs typeface="Cambria Math" panose="02040503050406030204" pitchFamily="18" charset="0"/>
                        </a:rPr>
                        <m:t>𝟐</m:t>
                      </m:r>
                      <m:sSup>
                        <m:sSupPr>
                          <m:ctrlPr>
                            <a:rPr lang="en-US" altLang="zh-CN" sz="2400" b="1" i="1" spc="-300">
                              <a:latin typeface="Cambria Math" panose="02040503050406030204" pitchFamily="18" charset="0"/>
                              <a:cs typeface="Cambria Math" panose="02040503050406030204" pitchFamily="18" charset="0"/>
                            </a:rPr>
                          </m:ctrlPr>
                        </m:sSupPr>
                        <m:e>
                          <m:r>
                            <a:rPr lang="en-US" altLang="zh-CN" sz="2400" b="1" i="1" spc="-300">
                              <a:latin typeface="Cambria Math" panose="02040503050406030204" pitchFamily="18" charset="0"/>
                              <a:ea typeface="MS Mincho" panose="02020609040205080304" charset="-128"/>
                              <a:cs typeface="Cambria Math" panose="02040503050406030204" pitchFamily="18" charset="0"/>
                            </a:rPr>
                            <m:t>)</m:t>
                          </m:r>
                        </m:e>
                        <m:sup>
                          <m:r>
                            <a:rPr lang="en-US" altLang="zh-CN" sz="2400" b="1" i="1" spc="-300">
                              <a:latin typeface="Cambria Math" panose="02040503050406030204" pitchFamily="18" charset="0"/>
                              <a:ea typeface="MS Mincho" panose="02020609040205080304" charset="-128"/>
                              <a:cs typeface="Cambria Math" panose="02040503050406030204" pitchFamily="18" charset="0"/>
                            </a:rPr>
                            <m:t>𝟐</m:t>
                          </m:r>
                        </m:sup>
                      </m:sSup>
                      <m:r>
                        <a:rPr lang="en-US" altLang="zh-CN" sz="2400" b="1" i="1" spc="-300">
                          <a:latin typeface="Cambria Math" panose="02040503050406030204" pitchFamily="18" charset="0"/>
                          <a:ea typeface="MS Mincho" panose="02020609040205080304" charset="-128"/>
                          <a:cs typeface="Cambria Math" panose="02040503050406030204" pitchFamily="18" charset="0"/>
                        </a:rPr>
                        <m:t>+(</m:t>
                      </m:r>
                      <m:sSub>
                        <m:sSubPr>
                          <m:ctrlPr>
                            <a:rPr lang="en-US" altLang="zh-CN" sz="24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spc="-30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i="1" spc="-30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𝟏</m:t>
                          </m:r>
                        </m:sub>
                      </m:sSub>
                      <m:r>
                        <a:rPr lang="en-US" altLang="zh-CN" sz="2400" b="1" i="1" spc="-300">
                          <a:latin typeface="Cambria Math" panose="02040503050406030204" pitchFamily="18" charset="0"/>
                          <a:ea typeface="MS Mincho" panose="02020609040205080304" charset="-128"/>
                          <a:cs typeface="Cambria Math" panose="02040503050406030204" pitchFamily="18" charset="0"/>
                        </a:rPr>
                        <m:t>−</m:t>
                      </m:r>
                      <m:sSub>
                        <m:sSubPr>
                          <m:ctrlPr>
                            <a:rPr lang="en-US" altLang="zh-CN" sz="24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spc="-30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spc="-30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𝟐</m:t>
                          </m:r>
                        </m:sub>
                      </m:sSub>
                      <m:r>
                        <a:rPr lang="en-US" altLang="zh-CN" sz="2400" b="1" i="1" spc="-300">
                          <a:latin typeface="Cambria Math" panose="02040503050406030204" pitchFamily="18" charset="0"/>
                          <a:ea typeface="MS Mincho" panose="02020609040205080304" charset="-128"/>
                          <a:cs typeface="Cambria Math" panose="02040503050406030204" pitchFamily="18" charset="0"/>
                        </a:rPr>
                        <m:t>−</m:t>
                      </m:r>
                      <m:r>
                        <a:rPr lang="en-US" altLang="zh-CN" sz="2400" b="1" i="1" spc="-300">
                          <a:latin typeface="Cambria Math" panose="02040503050406030204" pitchFamily="18" charset="0"/>
                          <a:ea typeface="MS Mincho" panose="02020609040205080304" charset="-128"/>
                          <a:cs typeface="Cambria Math" panose="02040503050406030204" pitchFamily="18" charset="0"/>
                        </a:rPr>
                        <m:t>𝟏</m:t>
                      </m:r>
                      <m:sSup>
                        <m:sSupPr>
                          <m:ctrlPr>
                            <a:rPr lang="en-US" altLang="zh-CN" sz="2400" b="1" i="1" spc="-300">
                              <a:latin typeface="Cambria Math" panose="02040503050406030204" pitchFamily="18" charset="0"/>
                              <a:cs typeface="Cambria Math" panose="02040503050406030204" pitchFamily="18" charset="0"/>
                            </a:rPr>
                          </m:ctrlPr>
                        </m:sSupPr>
                        <m:e>
                          <m:r>
                            <a:rPr lang="en-US" altLang="zh-CN" sz="2400" b="1" i="1" spc="-300">
                              <a:latin typeface="Cambria Math" panose="02040503050406030204" pitchFamily="18" charset="0"/>
                              <a:ea typeface="MS Mincho" panose="02020609040205080304" charset="-128"/>
                              <a:cs typeface="Cambria Math" panose="02040503050406030204" pitchFamily="18" charset="0"/>
                            </a:rPr>
                            <m:t>)</m:t>
                          </m:r>
                        </m:e>
                        <m:sup>
                          <m:r>
                            <a:rPr lang="en-US" altLang="zh-CN" sz="2400" b="1" i="1" spc="-300">
                              <a:latin typeface="Cambria Math" panose="02040503050406030204" pitchFamily="18" charset="0"/>
                              <a:ea typeface="MS Mincho" panose="02020609040205080304" charset="-128"/>
                              <a:cs typeface="Cambria Math" panose="02040503050406030204" pitchFamily="18" charset="0"/>
                            </a:rPr>
                            <m:t>𝟐</m:t>
                          </m:r>
                        </m:sup>
                      </m:sSup>
                      <m:r>
                        <a:rPr lang="en-US" altLang="zh-CN" sz="2400" b="1" i="1" spc="-300">
                          <a:latin typeface="Cambria Math" panose="02040503050406030204" pitchFamily="18" charset="0"/>
                          <a:ea typeface="MS Mincho" panose="02020609040205080304" charset="-128"/>
                          <a:cs typeface="Cambria Math" panose="02040503050406030204" pitchFamily="18" charset="0"/>
                        </a:rPr>
                        <m:t>+(</m:t>
                      </m:r>
                      <m:sSub>
                        <m:sSubPr>
                          <m:ctrlPr>
                            <a:rPr lang="en-US" altLang="zh-CN" sz="24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spc="-30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i="1" spc="-30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𝟏</m:t>
                          </m:r>
                        </m:sub>
                      </m:sSub>
                      <m:r>
                        <a:rPr lang="en-US" altLang="zh-CN" sz="2400" b="1" i="1" spc="-300">
                          <a:latin typeface="Cambria Math" panose="02040503050406030204" pitchFamily="18" charset="0"/>
                          <a:ea typeface="MS Mincho" panose="02020609040205080304" charset="-128"/>
                          <a:cs typeface="Cambria Math" panose="02040503050406030204" pitchFamily="18" charset="0"/>
                        </a:rPr>
                        <m:t>+</m:t>
                      </m:r>
                      <m:sSub>
                        <m:sSubPr>
                          <m:ctrlPr>
                            <a:rPr lang="en-US" altLang="zh-CN" sz="24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spc="-30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spc="-30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𝟐</m:t>
                          </m:r>
                        </m:sub>
                      </m:sSub>
                      <m:r>
                        <a:rPr lang="en-US" altLang="zh-CN" sz="2400" b="1" i="1" spc="-300">
                          <a:latin typeface="Cambria Math" panose="02040503050406030204" pitchFamily="18" charset="0"/>
                          <a:ea typeface="MS Mincho" panose="02020609040205080304" charset="-128"/>
                          <a:cs typeface="Cambria Math" panose="02040503050406030204" pitchFamily="18" charset="0"/>
                        </a:rPr>
                        <m:t>−</m:t>
                      </m:r>
                      <m:r>
                        <a:rPr lang="en-US" altLang="zh-CN" sz="2400" b="1" i="1" spc="-300">
                          <a:latin typeface="Cambria Math" panose="02040503050406030204" pitchFamily="18" charset="0"/>
                          <a:ea typeface="MS Mincho" panose="02020609040205080304" charset="-128"/>
                          <a:cs typeface="Cambria Math" panose="02040503050406030204" pitchFamily="18" charset="0"/>
                        </a:rPr>
                        <m:t>𝟑</m:t>
                      </m:r>
                      <m:sSup>
                        <m:sSupPr>
                          <m:ctrlPr>
                            <a:rPr lang="en-US" altLang="zh-CN" sz="2400" b="1" i="1" spc="-300">
                              <a:latin typeface="Cambria Math" panose="02040503050406030204" pitchFamily="18" charset="0"/>
                              <a:cs typeface="Cambria Math" panose="02040503050406030204" pitchFamily="18" charset="0"/>
                            </a:rPr>
                          </m:ctrlPr>
                        </m:sSupPr>
                        <m:e>
                          <m:r>
                            <a:rPr lang="en-US" altLang="zh-CN" sz="2400" b="1" i="1" spc="-300">
                              <a:latin typeface="Cambria Math" panose="02040503050406030204" pitchFamily="18" charset="0"/>
                              <a:ea typeface="MS Mincho" panose="02020609040205080304" charset="-128"/>
                              <a:cs typeface="Cambria Math" panose="02040503050406030204" pitchFamily="18" charset="0"/>
                            </a:rPr>
                            <m:t>)</m:t>
                          </m:r>
                        </m:e>
                        <m:sup>
                          <m:r>
                            <a:rPr lang="en-US" altLang="zh-CN" sz="2400" b="1" i="1" spc="-300">
                              <a:latin typeface="Cambria Math" panose="02040503050406030204" pitchFamily="18" charset="0"/>
                              <a:ea typeface="MS Mincho" panose="02020609040205080304" charset="-128"/>
                              <a:cs typeface="Cambria Math" panose="02040503050406030204" pitchFamily="18" charset="0"/>
                            </a:rPr>
                            <m:t>𝟐</m:t>
                          </m:r>
                        </m:sup>
                      </m:sSup>
                    </m:oMath>
                  </m:oMathPara>
                </a14:m>
                <a:endParaRPr lang="zh-CN" altLang="en-US" sz="2400" b="1" spc="-300">
                  <a:latin typeface="Times New Roman" panose="02020603050405020304" pitchFamily="18" charset="0"/>
                  <a:cs typeface="Times New Roman" panose="020206030504050203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36195" y="5154295"/>
                <a:ext cx="9304655" cy="452120"/>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8E6C2F5-77F5-4C60-BFA6-857E87A60685}" type="slidenum">
              <a:rPr lang="zh-CN" altLang="en-US" smtClean="0"/>
            </a:fld>
            <a:endParaRPr lang="zh-CN" altLang="en-US" dirty="0"/>
          </a:p>
        </p:txBody>
      </p:sp>
      <p:sp>
        <p:nvSpPr>
          <p:cNvPr id="5" name="文本框 4"/>
          <p:cNvSpPr txBox="1"/>
          <p:nvPr/>
        </p:nvSpPr>
        <p:spPr>
          <a:xfrm>
            <a:off x="0" y="175895"/>
            <a:ext cx="8227060" cy="460375"/>
          </a:xfrm>
          <a:prstGeom prst="rect">
            <a:avLst/>
          </a:prstGeom>
          <a:noFill/>
        </p:spPr>
        <p:txBody>
          <a:bodyPr wrap="square" rtlCol="0" anchor="t">
            <a:spAutoFit/>
          </a:bodyPr>
          <a:lstStyle/>
          <a:p>
            <a:r>
              <a:rPr lang="en-US" altLang="zh-CN" sz="2400" b="1">
                <a:solidFill>
                  <a:schemeClr val="accent1">
                    <a:lumMod val="20000"/>
                    <a:lumOff val="80000"/>
                  </a:schemeClr>
                </a:solidFill>
                <a:latin typeface="Times New Roman" panose="02020603050405020304" pitchFamily="18" charset="0"/>
                <a:cs typeface="Times New Roman" panose="02020603050405020304" pitchFamily="18" charset="0"/>
              </a:rPr>
              <a:t>Fermat's theorem (also known as interior extremum theorem)</a:t>
            </a:r>
            <a:endParaRPr lang="en-US" altLang="zh-CN" sz="2400" b="1">
              <a:solidFill>
                <a:schemeClr val="accent1">
                  <a:lumMod val="20000"/>
                  <a:lumOff val="80000"/>
                </a:schemeClr>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326390" y="1124585"/>
            <a:ext cx="8459470" cy="1568450"/>
          </a:xfrm>
          <a:prstGeom prst="rect">
            <a:avLst/>
          </a:prstGeom>
          <a:noFill/>
        </p:spPr>
        <p:txBody>
          <a:bodyPr wrap="square" rtlCol="0" anchor="t">
            <a:spAutoFit/>
          </a:bodyPr>
          <a:lstStyle/>
          <a:p>
            <a:r>
              <a:rPr lang="en-US" altLang="zh-CN" sz="2400" b="1">
                <a:latin typeface="Times New Roman" panose="02020603050405020304" pitchFamily="18" charset="0"/>
                <a:cs typeface="Times New Roman" panose="02020603050405020304" pitchFamily="18" charset="0"/>
              </a:rPr>
              <a:t>One way to state Fermat's theorem is that, if a function has a local extremum at some point and is differentiable therethen the function's derivative at that point must be zero. in precise mathematical language</a:t>
            </a:r>
            <a:r>
              <a:rPr lang="zh-CN" altLang="en-US" sz="2400" b="1">
                <a:latin typeface="Times New Roman" panose="02020603050405020304" pitchFamily="18" charset="0"/>
                <a:cs typeface="Times New Roman" panose="02020603050405020304" pitchFamily="18" charset="0"/>
              </a:rPr>
              <a:t>：</a:t>
            </a:r>
            <a:endParaRPr lang="zh-CN" altLang="en-US" sz="2400" b="1">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文本框 6"/>
              <p:cNvSpPr txBox="1"/>
              <p:nvPr/>
            </p:nvSpPr>
            <p:spPr>
              <a:xfrm>
                <a:off x="326390" y="3106420"/>
                <a:ext cx="8491220" cy="1605280"/>
              </a:xfrm>
              <a:prstGeom prst="rect">
                <a:avLst/>
              </a:prstGeom>
              <a:noFill/>
            </p:spPr>
            <p:txBody>
              <a:bodyPr wrap="square" rtlCol="0" anchor="t">
                <a:spAutoFit/>
              </a:bodyPr>
              <a:lstStyle/>
              <a:p>
                <a:r>
                  <a:rPr lang="en-US" altLang="zh-CN" sz="2400" b="1">
                    <a:latin typeface="Times New Roman" panose="02020603050405020304" pitchFamily="18" charset="0"/>
                    <a:cs typeface="Times New Roman" panose="02020603050405020304" pitchFamily="18" charset="0"/>
                    <a:sym typeface="+mn-ea"/>
                  </a:rPr>
                  <a:t>Let </a:t>
                </a:r>
                <a14:m>
                  <m:oMath xmlns:m="http://schemas.openxmlformats.org/officeDocument/2006/math">
                    <m:r>
                      <a:rPr lang="en-US" altLang="zh-CN" sz="2400" b="1" i="1">
                        <a:latin typeface="Cambria Math" panose="02040503050406030204" pitchFamily="18" charset="0"/>
                        <a:cs typeface="Cambria Math" panose="02040503050406030204" pitchFamily="18" charset="0"/>
                      </a:rPr>
                      <m:t>𝒇</m:t>
                    </m:r>
                  </m:oMath>
                </a14:m>
                <a:r>
                  <a:rPr lang="zh-CN" altLang="en-US" sz="2400" b="1">
                    <a:latin typeface="Times New Roman" panose="02020603050405020304" pitchFamily="18" charset="0"/>
                    <a:cs typeface="Times New Roman" panose="02020603050405020304" pitchFamily="18" charset="0"/>
                    <a:sym typeface="+mn-ea"/>
                  </a:rPr>
                  <a:t>：</a:t>
                </a:r>
                <a:r>
                  <a:rPr lang="en-US" altLang="zh-CN" sz="2400" b="1">
                    <a:latin typeface="Times New Roman" panose="02020603050405020304" pitchFamily="18" charset="0"/>
                    <a:cs typeface="Times New Roman" panose="02020603050405020304" pitchFamily="18" charset="0"/>
                    <a:sym typeface="+mn-ea"/>
                  </a:rPr>
                  <a:t>(a, b) → </a:t>
                </a:r>
                <a14:m>
                  <m:oMath xmlns:m="http://schemas.openxmlformats.org/officeDocument/2006/math">
                    <m:r>
                      <a:rPr lang="en-US" altLang="zh-CN" sz="2400" b="1">
                        <a:latin typeface="Cambria Math" panose="02040503050406030204" pitchFamily="18" charset="0"/>
                        <a:ea typeface="MS Mincho" panose="02020609040205080304" charset="-128"/>
                        <a:cs typeface="Cambria Math" panose="02040503050406030204" pitchFamily="18" charset="0"/>
                        <a:sym typeface="+mn-ea"/>
                      </a:rPr>
                      <m:t>ℝ</m:t>
                    </m:r>
                  </m:oMath>
                </a14:m>
                <a:r>
                  <a:rPr lang="en-US" altLang="zh-CN" sz="2400" b="1">
                    <a:latin typeface="Times New Roman" panose="02020603050405020304" pitchFamily="18" charset="0"/>
                    <a:cs typeface="Times New Roman" panose="02020603050405020304" pitchFamily="18" charset="0"/>
                    <a:sym typeface="+mn-ea"/>
                  </a:rPr>
                  <a:t> be a function and suppose that </a:t>
                </a:r>
                <a14:m>
                  <m:oMath xmlns:m="http://schemas.openxmlformats.org/officeDocument/2006/math">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cs typeface="Cambria Math" panose="02040503050406030204" pitchFamily="18" charset="0"/>
                          </a:rPr>
                          <m:t>𝒙</m:t>
                        </m:r>
                      </m:e>
                      <m:sub>
                        <m:r>
                          <a:rPr lang="en-US" altLang="zh-CN" sz="2400" b="1" i="1">
                            <a:latin typeface="Cambria Math" panose="02040503050406030204" pitchFamily="18" charset="0"/>
                            <a:ea typeface="MS Mincho" panose="02020609040205080304" charset="-128"/>
                            <a:cs typeface="Cambria Math" panose="02040503050406030204" pitchFamily="18" charset="0"/>
                          </a:rPr>
                          <m:t>𝟎</m:t>
                        </m:r>
                      </m:sub>
                    </m:sSub>
                  </m:oMath>
                </a14:m>
                <a:r>
                  <a:rPr lang="en-US" altLang="zh-CN" sz="2400" b="1">
                    <a:latin typeface="Times New Roman" panose="02020603050405020304" pitchFamily="18" charset="0"/>
                    <a:cs typeface="Times New Roman" panose="02020603050405020304" pitchFamily="18" charset="0"/>
                    <a:sym typeface="+mn-ea"/>
                  </a:rPr>
                  <a:t> </a:t>
                </a:r>
                <a14:m>
                  <m:oMath xmlns:m="http://schemas.openxmlformats.org/officeDocument/2006/math">
                    <m:r>
                      <a:rPr lang="en-US" altLang="zh-CN" sz="2400" b="1">
                        <a:latin typeface="Cambria Math" panose="02040503050406030204" pitchFamily="18" charset="0"/>
                        <a:ea typeface="MS Mincho" panose="02020609040205080304" charset="-128"/>
                        <a:cs typeface="Cambria Math" panose="02040503050406030204" pitchFamily="18" charset="0"/>
                        <a:sym typeface="+mn-ea"/>
                      </a:rPr>
                      <m:t>∈</m:t>
                    </m:r>
                  </m:oMath>
                </a14:m>
                <a:r>
                  <a:rPr lang="en-US" altLang="zh-CN" sz="2400" b="1">
                    <a:latin typeface="Times New Roman" panose="02020603050405020304" pitchFamily="18" charset="0"/>
                    <a:cs typeface="Times New Roman" panose="02020603050405020304" pitchFamily="18" charset="0"/>
                    <a:sym typeface="+mn-ea"/>
                  </a:rPr>
                  <a:t> (a, b) is a point where </a:t>
                </a:r>
                <a14:m>
                  <m:oMath xmlns:m="http://schemas.openxmlformats.org/officeDocument/2006/math">
                    <m:r>
                      <a:rPr lang="en-US" altLang="zh-CN" sz="2400" b="1" i="1">
                        <a:latin typeface="Cambria Math" panose="02040503050406030204" pitchFamily="18" charset="0"/>
                        <a:cs typeface="Cambria Math" panose="02040503050406030204" pitchFamily="18" charset="0"/>
                      </a:rPr>
                      <m:t>𝒇</m:t>
                    </m:r>
                  </m:oMath>
                </a14:m>
                <a:r>
                  <a:rPr lang="en-US" altLang="zh-CN" sz="2400" b="1">
                    <a:latin typeface="Times New Roman" panose="02020603050405020304" pitchFamily="18" charset="0"/>
                    <a:cs typeface="Times New Roman" panose="02020603050405020304" pitchFamily="18" charset="0"/>
                    <a:sym typeface="+mn-ea"/>
                  </a:rPr>
                  <a:t> has a local extremum. lf </a:t>
                </a:r>
                <a14:m>
                  <m:oMath xmlns:m="http://schemas.openxmlformats.org/officeDocument/2006/math">
                    <m:r>
                      <a:rPr lang="en-US" altLang="zh-CN" sz="2400" b="1" i="1">
                        <a:latin typeface="Cambria Math" panose="02040503050406030204" pitchFamily="18" charset="0"/>
                        <a:cs typeface="Cambria Math" panose="02040503050406030204" pitchFamily="18" charset="0"/>
                      </a:rPr>
                      <m:t>𝒇</m:t>
                    </m:r>
                  </m:oMath>
                </a14:m>
                <a:r>
                  <a:rPr lang="en-US" altLang="zh-CN" sz="2400" b="1">
                    <a:latin typeface="Times New Roman" panose="02020603050405020304" pitchFamily="18" charset="0"/>
                    <a:cs typeface="Times New Roman" panose="02020603050405020304" pitchFamily="18" charset="0"/>
                    <a:sym typeface="+mn-ea"/>
                  </a:rPr>
                  <a:t> isdifferentiable at </a:t>
                </a:r>
                <a14:m>
                  <m:oMath xmlns:m="http://schemas.openxmlformats.org/officeDocument/2006/math">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cs typeface="Cambria Math" panose="02040503050406030204" pitchFamily="18" charset="0"/>
                          </a:rPr>
                          <m:t>𝒙</m:t>
                        </m:r>
                      </m:e>
                      <m:sub>
                        <m:r>
                          <a:rPr lang="en-US" altLang="zh-CN" sz="2400" b="1" i="1">
                            <a:latin typeface="Cambria Math" panose="02040503050406030204" pitchFamily="18" charset="0"/>
                            <a:ea typeface="MS Mincho" panose="02020609040205080304" charset="-128"/>
                            <a:cs typeface="Cambria Math" panose="02040503050406030204" pitchFamily="18" charset="0"/>
                          </a:rPr>
                          <m:t>𝟎</m:t>
                        </m:r>
                      </m:sub>
                    </m:sSub>
                  </m:oMath>
                </a14:m>
                <a:r>
                  <a:rPr lang="en-US" altLang="zh-CN" sz="2400" b="1">
                    <a:latin typeface="Times New Roman" panose="02020603050405020304" pitchFamily="18" charset="0"/>
                    <a:cs typeface="Times New Roman" panose="02020603050405020304" pitchFamily="18" charset="0"/>
                    <a:sym typeface="+mn-ea"/>
                  </a:rPr>
                  <a:t>, then </a:t>
                </a:r>
                <a14:m>
                  <m:oMath xmlns:m="http://schemas.openxmlformats.org/officeDocument/2006/math">
                    <m:sSup>
                      <m:sSupPr>
                        <m:ctrlPr>
                          <a:rPr lang="en-US" altLang="zh-CN" sz="2400" b="1" i="1">
                            <a:latin typeface="Cambria Math" panose="02040503050406030204" pitchFamily="18" charset="0"/>
                            <a:cs typeface="Cambria Math" panose="02040503050406030204" pitchFamily="18" charset="0"/>
                          </a:rPr>
                        </m:ctrlPr>
                      </m:sSupPr>
                      <m:e>
                        <m:r>
                          <a:rPr lang="en-US" altLang="zh-CN" sz="2400" b="1" i="1">
                            <a:latin typeface="Cambria Math" panose="02040503050406030204" pitchFamily="18" charset="0"/>
                            <a:cs typeface="Cambria Math" panose="02040503050406030204" pitchFamily="18" charset="0"/>
                          </a:rPr>
                          <m:t>𝒇</m:t>
                        </m:r>
                      </m:e>
                      <m:sup>
                        <m:r>
                          <a:rPr lang="en-US" altLang="zh-CN" sz="2400" b="1" i="1">
                            <a:latin typeface="Cambria Math" panose="02040503050406030204" pitchFamily="18" charset="0"/>
                            <a:cs typeface="Cambria Math" panose="02040503050406030204" pitchFamily="18" charset="0"/>
                          </a:rPr>
                          <m:t>‘</m:t>
                        </m:r>
                      </m:sup>
                    </m:sSup>
                    <m:r>
                      <a:rPr lang="en-US" altLang="zh-CN" sz="2400" b="1" i="1">
                        <a:latin typeface="Cambria Math" panose="02040503050406030204" pitchFamily="18" charset="0"/>
                        <a:ea typeface="MS Mincho" panose="02020609040205080304" charset="-128"/>
                        <a:cs typeface="Cambria Math" panose="02040503050406030204" pitchFamily="18" charset="0"/>
                      </a:rPr>
                      <m:t>(</m:t>
                    </m:r>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cs typeface="Cambria Math" panose="02040503050406030204" pitchFamily="18" charset="0"/>
                          </a:rPr>
                          <m:t>𝒙</m:t>
                        </m:r>
                      </m:e>
                      <m:sub>
                        <m:r>
                          <a:rPr lang="en-US" altLang="zh-CN" sz="2400" b="1" i="1">
                            <a:latin typeface="Cambria Math" panose="02040503050406030204" pitchFamily="18" charset="0"/>
                            <a:ea typeface="MS Mincho" panose="02020609040205080304" charset="-128"/>
                            <a:cs typeface="Cambria Math" panose="02040503050406030204" pitchFamily="18" charset="0"/>
                          </a:rPr>
                          <m:t>𝟎</m:t>
                        </m:r>
                      </m:sub>
                    </m:sSub>
                    <m:r>
                      <a:rPr lang="en-US" altLang="zh-CN" sz="2400" b="1" i="1">
                        <a:latin typeface="Cambria Math" panose="02040503050406030204" pitchFamily="18" charset="0"/>
                        <a:ea typeface="MS Mincho" panose="02020609040205080304" charset="-128"/>
                        <a:cs typeface="Cambria Math" panose="02040503050406030204" pitchFamily="18" charset="0"/>
                      </a:rPr>
                      <m:t>)=</m:t>
                    </m:r>
                    <m:r>
                      <a:rPr lang="en-US" altLang="zh-CN" sz="2400" b="1" i="1">
                        <a:latin typeface="Cambria Math" panose="02040503050406030204" pitchFamily="18" charset="0"/>
                        <a:ea typeface="MS Mincho" panose="02020609040205080304" charset="-128"/>
                        <a:cs typeface="Cambria Math" panose="02040503050406030204" pitchFamily="18" charset="0"/>
                      </a:rPr>
                      <m:t>𝟎</m:t>
                    </m:r>
                  </m:oMath>
                </a14:m>
                <a:endParaRPr lang="en-US" altLang="zh-CN" sz="2400" b="1" i="1">
                  <a:latin typeface="Times New Roman" panose="02020603050405020304" pitchFamily="18" charset="0"/>
                  <a:cs typeface="Times New Roman" panose="02020603050405020304" pitchFamily="18" charset="0"/>
                </a:endParaRPr>
              </a:p>
              <a:p>
                <a:r>
                  <a:rPr lang="en-US" altLang="zh-CN" sz="2400" b="1">
                    <a:latin typeface="Times New Roman" panose="02020603050405020304" pitchFamily="18" charset="0"/>
                    <a:cs typeface="Times New Roman" panose="02020603050405020304" pitchFamily="18" charset="0"/>
                    <a:sym typeface="+mn-ea"/>
                  </a:rPr>
                  <a:t> </a:t>
                </a:r>
                <a:endParaRPr lang="en-US" altLang="zh-CN" sz="2400" b="1">
                  <a:latin typeface="Times New Roman" panose="02020603050405020304" pitchFamily="18" charset="0"/>
                  <a:cs typeface="Times New Roman" panose="02020603050405020304" pitchFamily="18" charset="0"/>
                  <a:sym typeface="+mn-ea"/>
                </a:endParaRPr>
              </a:p>
            </p:txBody>
          </p:sp>
        </mc:Choice>
        <mc:Fallback>
          <p:sp>
            <p:nvSpPr>
              <p:cNvPr id="7" name="文本框 6"/>
              <p:cNvSpPr txBox="1">
                <a:spLocks noRot="1" noChangeAspect="1" noMove="1" noResize="1" noEditPoints="1" noAdjustHandles="1" noChangeArrowheads="1" noChangeShapeType="1" noTextEdit="1"/>
              </p:cNvSpPr>
              <p:nvPr/>
            </p:nvSpPr>
            <p:spPr>
              <a:xfrm>
                <a:off x="326390" y="3106420"/>
                <a:ext cx="8491220" cy="1605280"/>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5"/>
          <p:cNvSpPr txBox="1">
            <a:spLocks noChangeArrowheads="1"/>
          </p:cNvSpPr>
          <p:nvPr/>
        </p:nvSpPr>
        <p:spPr bwMode="auto">
          <a:xfrm>
            <a:off x="126810" y="1844814"/>
            <a:ext cx="8929687"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dirty="0">
                <a:ea typeface="黑体" panose="02010609060101010101" pitchFamily="49" charset="-122"/>
                <a:cs typeface="Times New Roman" panose="02020603050405020304" pitchFamily="18" charset="0"/>
              </a:rPr>
              <a:t>The gradient is a generalization of  derivative of a function in one dimension to a function in several dimensions. The gradient is the vector whose components are the  partial derivatives of f.</a:t>
            </a:r>
            <a:endParaRPr lang="en-US" altLang="zh-CN" sz="2400" b="1" dirty="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文本框 3"/>
              <p:cNvSpPr txBox="1"/>
              <p:nvPr/>
            </p:nvSpPr>
            <p:spPr>
              <a:xfrm>
                <a:off x="2771394" y="3645535"/>
                <a:ext cx="4672330" cy="485140"/>
              </a:xfrm>
              <a:prstGeom prst="rect">
                <a:avLst/>
              </a:prstGeom>
              <a:noFill/>
            </p:spPr>
            <p:txBody>
              <a:bodyPr wrap="square" rtlCol="0">
                <a:spAutoFit/>
              </a:bodyPr>
              <a:lstStyle/>
              <a:p>
                <a14:m>
                  <m:oMath xmlns:m="http://schemas.openxmlformats.org/officeDocument/2006/math">
                    <m:r>
                      <a:rPr lang="en-US" altLang="zh-CN" sz="2400" b="1" i="1">
                        <a:latin typeface="Cambria Math" panose="02040503050406030204" pitchFamily="18" charset="0"/>
                        <a:cs typeface="Cambria Math" panose="02040503050406030204" pitchFamily="18" charset="0"/>
                      </a:rPr>
                      <m:t>𝑭</m:t>
                    </m:r>
                  </m:oMath>
                </a14:m>
                <a:r>
                  <a:rPr lang="en-US" altLang="zh-CN" sz="2400" b="1">
                    <a:latin typeface="Times New Roman" panose="02020603050405020304" pitchFamily="18" charset="0"/>
                    <a:cs typeface="Times New Roman" panose="02020603050405020304" pitchFamily="18" charset="0"/>
                  </a:rPr>
                  <a:t>(</a:t>
                </a:r>
                <a14:m>
                  <m:oMath xmlns:m="http://schemas.openxmlformats.org/officeDocument/2006/math">
                    <m:r>
                      <a:rPr lang="en-US" altLang="zh-CN" sz="2400" b="1" i="1">
                        <a:latin typeface="Cambria Math" panose="02040503050406030204" pitchFamily="18" charset="0"/>
                        <a:ea typeface="MS Mincho" panose="02020609040205080304" charset="-128"/>
                        <a:cs typeface="Cambria Math" panose="02040503050406030204" pitchFamily="18" charset="0"/>
                      </a:rPr>
                      <m:t>𝓧</m:t>
                    </m:r>
                  </m:oMath>
                </a14:m>
                <a:r>
                  <a:rPr lang="en-US" altLang="zh-CN" sz="2400" b="1">
                    <a:latin typeface="Times New Roman" panose="02020603050405020304" pitchFamily="18" charset="0"/>
                    <a:cs typeface="Times New Roman" panose="02020603050405020304" pitchFamily="18" charset="0"/>
                  </a:rPr>
                  <a:t>,</a:t>
                </a:r>
                <a14:m>
                  <m:oMath xmlns:m="http://schemas.openxmlformats.org/officeDocument/2006/math">
                    <m:r>
                      <a:rPr lang="en-US" altLang="zh-CN" sz="2400" b="1" i="1">
                        <a:latin typeface="Cambria Math" panose="02040503050406030204" pitchFamily="18" charset="0"/>
                        <a:ea typeface="MS Mincho" panose="02020609040205080304" charset="-128"/>
                        <a:cs typeface="Cambria Math" panose="02040503050406030204" pitchFamily="18" charset="0"/>
                      </a:rPr>
                      <m:t>𝓨</m:t>
                    </m:r>
                    <m:r>
                      <a:rPr lang="en-US" altLang="zh-CN" sz="2400" b="1" i="1">
                        <a:latin typeface="Cambria Math" panose="02040503050406030204" pitchFamily="18" charset="0"/>
                        <a:ea typeface="MS Mincho" panose="02020609040205080304" charset="-128"/>
                        <a:cs typeface="Cambria Math" panose="02040503050406030204" pitchFamily="18" charset="0"/>
                      </a:rPr>
                      <m:t>,</m:t>
                    </m:r>
                    <m:r>
                      <a:rPr lang="en-US" altLang="zh-CN" sz="2400" b="1" i="1">
                        <a:latin typeface="Cambria Math" panose="02040503050406030204" pitchFamily="18" charset="0"/>
                        <a:ea typeface="MS Mincho" panose="02020609040205080304" charset="-128"/>
                        <a:cs typeface="Cambria Math" panose="02040503050406030204" pitchFamily="18" charset="0"/>
                      </a:rPr>
                      <m:t>𝓩</m:t>
                    </m:r>
                  </m:oMath>
                </a14:m>
                <a:r>
                  <a:rPr lang="en-US" altLang="zh-CN" sz="2400" b="1">
                    <a:latin typeface="Times New Roman" panose="02020603050405020304" pitchFamily="18" charset="0"/>
                    <a:cs typeface="Times New Roman" panose="02020603050405020304" pitchFamily="18" charset="0"/>
                  </a:rPr>
                  <a:t>) =</a:t>
                </a:r>
                <a14:m>
                  <m:oMath xmlns:m="http://schemas.openxmlformats.org/officeDocument/2006/math">
                    <m:r>
                      <a:rPr lang="en-US" altLang="zh-CN" sz="2400" b="1" i="1">
                        <a:latin typeface="Cambria Math" panose="02040503050406030204" pitchFamily="18" charset="0"/>
                        <a:ea typeface="MS Mincho" panose="02020609040205080304" charset="-128"/>
                        <a:cs typeface="Cambria Math" panose="02040503050406030204" pitchFamily="18" charset="0"/>
                      </a:rPr>
                      <m:t> </m:t>
                    </m:r>
                    <m:r>
                      <a:rPr lang="en-US" altLang="zh-CN" sz="2400" b="1" i="1">
                        <a:latin typeface="Cambria Math" panose="02040503050406030204" pitchFamily="18" charset="0"/>
                        <a:ea typeface="MS Mincho" panose="02020609040205080304" charset="-128"/>
                        <a:cs typeface="Cambria Math" panose="02040503050406030204" pitchFamily="18" charset="0"/>
                      </a:rPr>
                      <m:t>𝓧</m:t>
                    </m:r>
                  </m:oMath>
                </a14:m>
                <a:r>
                  <a:rPr lang="en-US" altLang="zh-CN" sz="2400" b="1">
                    <a:latin typeface="Times New Roman" panose="02020603050405020304" pitchFamily="18" charset="0"/>
                    <a:cs typeface="Times New Roman" panose="02020603050405020304" pitchFamily="18" charset="0"/>
                  </a:rPr>
                  <a:t>+</a:t>
                </a:r>
                <a14:m>
                  <m:oMath xmlns:m="http://schemas.openxmlformats.org/officeDocument/2006/math">
                    <m:sSup>
                      <m:sSupPr>
                        <m:ctrlPr>
                          <a:rPr lang="en-US" altLang="zh-CN" sz="2400" b="1" i="1">
                            <a:latin typeface="Cambria Math" panose="02040503050406030204" pitchFamily="18" charset="0"/>
                            <a:cs typeface="Cambria Math" panose="02040503050406030204" pitchFamily="18" charset="0"/>
                          </a:rPr>
                        </m:ctrlPr>
                      </m:sSupPr>
                      <m:e>
                        <m:r>
                          <a:rPr lang="en-US" altLang="zh-CN" sz="2400" b="1" i="1">
                            <a:latin typeface="Cambria Math" panose="02040503050406030204" pitchFamily="18" charset="0"/>
                            <a:ea typeface="MS Mincho" panose="02020609040205080304" charset="-128"/>
                            <a:cs typeface="Cambria Math" panose="02040503050406030204" pitchFamily="18" charset="0"/>
                          </a:rPr>
                          <m:t>𝓨</m:t>
                        </m:r>
                      </m:e>
                      <m:sup>
                        <m:r>
                          <a:rPr lang="en-US" altLang="zh-CN" sz="2400" b="1" i="1">
                            <a:latin typeface="Cambria Math" panose="02040503050406030204" pitchFamily="18" charset="0"/>
                            <a:ea typeface="MS Mincho" panose="02020609040205080304" charset="-128"/>
                            <a:cs typeface="Cambria Math" panose="02040503050406030204" pitchFamily="18" charset="0"/>
                          </a:rPr>
                          <m:t>𝟐</m:t>
                        </m:r>
                      </m:sup>
                    </m:sSup>
                    <m:r>
                      <a:rPr lang="en-US" altLang="zh-CN" sz="2400" b="1" i="1">
                        <a:latin typeface="Cambria Math" panose="02040503050406030204" pitchFamily="18" charset="0"/>
                        <a:ea typeface="MS Mincho" panose="02020609040205080304" charset="-128"/>
                        <a:cs typeface="Cambria Math" panose="02040503050406030204" pitchFamily="18" charset="0"/>
                      </a:rPr>
                      <m:t>+</m:t>
                    </m:r>
                    <m:sSup>
                      <m:sSupPr>
                        <m:ctrlPr>
                          <a:rPr lang="en-US" altLang="zh-CN" sz="2400" b="1" i="1">
                            <a:latin typeface="Cambria Math" panose="02040503050406030204" pitchFamily="18" charset="0"/>
                            <a:cs typeface="Cambria Math" panose="02040503050406030204" pitchFamily="18" charset="0"/>
                          </a:rPr>
                        </m:ctrlPr>
                      </m:sSupPr>
                      <m:e>
                        <m:r>
                          <a:rPr lang="en-US" altLang="zh-CN" sz="2400" b="1" i="1">
                            <a:latin typeface="Cambria Math" panose="02040503050406030204" pitchFamily="18" charset="0"/>
                            <a:ea typeface="MS Mincho" panose="02020609040205080304" charset="-128"/>
                            <a:cs typeface="Cambria Math" panose="02040503050406030204" pitchFamily="18" charset="0"/>
                          </a:rPr>
                          <m:t>𝓩</m:t>
                        </m:r>
                      </m:e>
                      <m:sup>
                        <m:r>
                          <a:rPr lang="en-US" altLang="zh-CN" sz="2400" b="1" i="1">
                            <a:latin typeface="Cambria Math" panose="02040503050406030204" pitchFamily="18" charset="0"/>
                            <a:ea typeface="MS Mincho" panose="02020609040205080304" charset="-128"/>
                            <a:cs typeface="Cambria Math" panose="02040503050406030204" pitchFamily="18" charset="0"/>
                          </a:rPr>
                          <m:t>𝟑</m:t>
                        </m:r>
                      </m:sup>
                    </m:sSup>
                  </m:oMath>
                </a14:m>
                <a:endParaRPr lang="en-US" altLang="zh-CN" sz="2400" b="1">
                  <a:latin typeface="Times New Roman" panose="02020603050405020304" pitchFamily="18" charset="0"/>
                  <a:cs typeface="Times New Roman" panose="020206030504050203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2771394" y="3645535"/>
                <a:ext cx="4672330" cy="485140"/>
              </a:xfrm>
              <a:prstGeom prst="rect">
                <a:avLst/>
              </a:prstGeom>
              <a:blipFill rotWithShape="1">
                <a:blip r:embed="rId1"/>
                <a:stretch>
                  <a:fillRect l="-5" r="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2524379" y="4558030"/>
                <a:ext cx="4672330" cy="600075"/>
              </a:xfrm>
              <a:prstGeom prst="rect">
                <a:avLst/>
              </a:prstGeom>
              <a:noFill/>
            </p:spPr>
            <p:txBody>
              <a:bodyPr wrap="square" rtlCol="0">
                <a:spAutoFit/>
              </a:bodyPr>
              <a:lstStyle/>
              <a:p>
                <a14:m>
                  <m:oMath xmlns:m="http://schemas.openxmlformats.org/officeDocument/2006/math">
                    <m:r>
                      <a:rPr lang="en-US" altLang="zh-CN" sz="2400" b="1" i="1">
                        <a:latin typeface="Cambria Math" panose="02040503050406030204" pitchFamily="18" charset="0"/>
                        <a:ea typeface="MS Mincho" panose="02020609040205080304" charset="-128"/>
                        <a:cs typeface="Cambria Math" panose="02040503050406030204" pitchFamily="18" charset="0"/>
                      </a:rPr>
                      <m:t>▽</m:t>
                    </m:r>
                    <m:r>
                      <a:rPr lang="en-US" altLang="zh-CN" sz="2400" b="1" i="1">
                        <a:latin typeface="Cambria Math" panose="02040503050406030204" pitchFamily="18" charset="0"/>
                        <a:cs typeface="Cambria Math" panose="02040503050406030204" pitchFamily="18" charset="0"/>
                      </a:rPr>
                      <m:t>𝑭</m:t>
                    </m:r>
                  </m:oMath>
                </a14:m>
                <a:r>
                  <a:rPr lang="en-US" altLang="zh-CN" sz="2400" b="1">
                    <a:latin typeface="Times New Roman" panose="02020603050405020304" pitchFamily="18" charset="0"/>
                    <a:cs typeface="Times New Roman" panose="02020603050405020304" pitchFamily="18" charset="0"/>
                  </a:rPr>
                  <a:t>(</a:t>
                </a:r>
                <a14:m>
                  <m:oMath xmlns:m="http://schemas.openxmlformats.org/officeDocument/2006/math">
                    <m:r>
                      <a:rPr lang="en-US" altLang="zh-CN" sz="2400" b="1" i="1">
                        <a:latin typeface="Cambria Math" panose="02040503050406030204" pitchFamily="18" charset="0"/>
                        <a:ea typeface="MS Mincho" panose="02020609040205080304" charset="-128"/>
                        <a:cs typeface="Cambria Math" panose="02040503050406030204" pitchFamily="18" charset="0"/>
                      </a:rPr>
                      <m:t>𝓧</m:t>
                    </m:r>
                  </m:oMath>
                </a14:m>
                <a:r>
                  <a:rPr lang="en-US" altLang="zh-CN" sz="2400" b="1">
                    <a:latin typeface="Times New Roman" panose="02020603050405020304" pitchFamily="18" charset="0"/>
                    <a:cs typeface="Times New Roman" panose="02020603050405020304" pitchFamily="18" charset="0"/>
                  </a:rPr>
                  <a:t>,</a:t>
                </a:r>
                <a14:m>
                  <m:oMath xmlns:m="http://schemas.openxmlformats.org/officeDocument/2006/math">
                    <m:r>
                      <a:rPr lang="en-US" altLang="zh-CN" sz="2400" b="1" i="1">
                        <a:latin typeface="Cambria Math" panose="02040503050406030204" pitchFamily="18" charset="0"/>
                        <a:ea typeface="MS Mincho" panose="02020609040205080304" charset="-128"/>
                        <a:cs typeface="Cambria Math" panose="02040503050406030204" pitchFamily="18" charset="0"/>
                      </a:rPr>
                      <m:t>𝓨</m:t>
                    </m:r>
                    <m:r>
                      <a:rPr lang="en-US" altLang="zh-CN" sz="2400" b="1" i="1">
                        <a:latin typeface="Cambria Math" panose="02040503050406030204" pitchFamily="18" charset="0"/>
                        <a:ea typeface="MS Mincho" panose="02020609040205080304" charset="-128"/>
                        <a:cs typeface="Cambria Math" panose="02040503050406030204" pitchFamily="18" charset="0"/>
                      </a:rPr>
                      <m:t>,</m:t>
                    </m:r>
                    <m:r>
                      <a:rPr lang="en-US" altLang="zh-CN" sz="2400" b="1" i="1">
                        <a:latin typeface="Cambria Math" panose="02040503050406030204" pitchFamily="18" charset="0"/>
                        <a:ea typeface="MS Mincho" panose="02020609040205080304" charset="-128"/>
                        <a:cs typeface="Cambria Math" panose="02040503050406030204" pitchFamily="18" charset="0"/>
                      </a:rPr>
                      <m:t>𝓩</m:t>
                    </m:r>
                  </m:oMath>
                </a14:m>
                <a:r>
                  <a:rPr lang="en-US" altLang="zh-CN" sz="2400" b="1">
                    <a:latin typeface="Times New Roman" panose="02020603050405020304" pitchFamily="18" charset="0"/>
                    <a:cs typeface="Times New Roman" panose="02020603050405020304" pitchFamily="18" charset="0"/>
                  </a:rPr>
                  <a:t>) = </a:t>
                </a:r>
                <a:r>
                  <a:rPr lang="en-US" altLang="zh-CN" sz="2400" b="1">
                    <a:latin typeface="Times New Roman" panose="02020603050405020304" pitchFamily="18" charset="0"/>
                    <a:cs typeface="Times New Roman" panose="02020603050405020304" pitchFamily="18" charset="0"/>
                    <a:sym typeface="+mn-ea"/>
                  </a:rPr>
                  <a:t>(</a:t>
                </a:r>
                <a14:m>
                  <m:oMath xmlns:m="http://schemas.openxmlformats.org/officeDocument/2006/math">
                    <m:r>
                      <a:rPr lang="en-US" altLang="zh-CN" sz="2400" b="1" i="1">
                        <a:latin typeface="Cambria Math" panose="02040503050406030204" pitchFamily="18" charset="0"/>
                        <a:ea typeface="MS Mincho" panose="02020609040205080304" charset="-128"/>
                        <a:cs typeface="Cambria Math" panose="02040503050406030204" pitchFamily="18" charset="0"/>
                      </a:rPr>
                      <m:t>𝟏</m:t>
                    </m:r>
                    <m:r>
                      <a:rPr lang="en-US" altLang="zh-CN" sz="2400" b="1" i="1">
                        <a:latin typeface="Cambria Math" panose="02040503050406030204" pitchFamily="18" charset="0"/>
                        <a:ea typeface="MS Mincho" panose="02020609040205080304" charset="-128"/>
                        <a:cs typeface="Cambria Math" panose="02040503050406030204" pitchFamily="18" charset="0"/>
                      </a:rPr>
                      <m:t>,</m:t>
                    </m:r>
                    <m:r>
                      <a:rPr lang="en-US" altLang="zh-CN" sz="2400" b="1" i="1">
                        <a:latin typeface="Cambria Math" panose="02040503050406030204" pitchFamily="18" charset="0"/>
                        <a:ea typeface="MS Mincho" panose="02020609040205080304" charset="-128"/>
                        <a:cs typeface="Cambria Math" panose="02040503050406030204" pitchFamily="18" charset="0"/>
                      </a:rPr>
                      <m:t>𝟐</m:t>
                    </m:r>
                    <m:r>
                      <a:rPr lang="en-US" altLang="zh-CN" sz="2400" b="1" i="1">
                        <a:latin typeface="Cambria Math" panose="02040503050406030204" pitchFamily="18" charset="0"/>
                        <a:ea typeface="MS Mincho" panose="02020609040205080304" charset="-128"/>
                        <a:cs typeface="Cambria Math" panose="02040503050406030204" pitchFamily="18" charset="0"/>
                      </a:rPr>
                      <m:t>𝓨</m:t>
                    </m:r>
                    <m:r>
                      <a:rPr lang="en-US" altLang="zh-CN" sz="2400" b="1" i="1">
                        <a:latin typeface="Cambria Math" panose="02040503050406030204" pitchFamily="18" charset="0"/>
                        <a:ea typeface="MS Mincho" panose="02020609040205080304" charset="-128"/>
                        <a:cs typeface="Cambria Math" panose="02040503050406030204" pitchFamily="18" charset="0"/>
                      </a:rPr>
                      <m:t>,</m:t>
                    </m:r>
                    <m:sSup>
                      <m:sSupPr>
                        <m:ctrlPr>
                          <a:rPr lang="en-US" altLang="zh-CN" sz="2400" b="1" i="1">
                            <a:latin typeface="Cambria Math" panose="02040503050406030204" pitchFamily="18" charset="0"/>
                            <a:cs typeface="Cambria Math" panose="02040503050406030204" pitchFamily="18" charset="0"/>
                          </a:rPr>
                        </m:ctrlPr>
                      </m:sSupPr>
                      <m:e>
                        <m:r>
                          <a:rPr lang="en-US" altLang="zh-CN" sz="2400" b="1" i="1">
                            <a:latin typeface="Cambria Math" panose="02040503050406030204" pitchFamily="18" charset="0"/>
                            <a:ea typeface="MS Mincho" panose="02020609040205080304" charset="-128"/>
                            <a:cs typeface="Cambria Math" panose="02040503050406030204" pitchFamily="18" charset="0"/>
                          </a:rPr>
                          <m:t>𝟑</m:t>
                        </m:r>
                        <m:r>
                          <a:rPr lang="en-US" altLang="zh-CN" sz="2400" b="1" i="1">
                            <a:latin typeface="Cambria Math" panose="02040503050406030204" pitchFamily="18" charset="0"/>
                            <a:ea typeface="MS Mincho" panose="02020609040205080304" charset="-128"/>
                            <a:cs typeface="Cambria Math" panose="02040503050406030204" pitchFamily="18" charset="0"/>
                          </a:rPr>
                          <m:t>𝓩</m:t>
                        </m:r>
                      </m:e>
                      <m:sup>
                        <m:r>
                          <a:rPr lang="en-US" altLang="zh-CN" sz="2400" b="1" i="1">
                            <a:latin typeface="Cambria Math" panose="02040503050406030204" pitchFamily="18" charset="0"/>
                            <a:ea typeface="MS Mincho" panose="02020609040205080304" charset="-128"/>
                            <a:cs typeface="Cambria Math" panose="02040503050406030204" pitchFamily="18" charset="0"/>
                          </a:rPr>
                          <m:t>𝟐</m:t>
                        </m:r>
                      </m:sup>
                    </m:sSup>
                    <m:r>
                      <a:rPr lang="en-US" altLang="zh-CN" sz="2400" b="1">
                        <a:latin typeface="Cambria Math" panose="02040503050406030204" pitchFamily="18" charset="0"/>
                        <a:ea typeface="MS Mincho" panose="02020609040205080304" charset="-128"/>
                        <a:cs typeface="Cambria Math" panose="02040503050406030204" pitchFamily="18" charset="0"/>
                        <a:sym typeface="+mn-ea"/>
                      </a:rPr>
                      <m:t>)</m:t>
                    </m:r>
                  </m:oMath>
                </a14:m>
                <a:endParaRPr lang="en-US" altLang="zh-CN" sz="2400" b="1">
                  <a:latin typeface="Times New Roman" panose="02020603050405020304" pitchFamily="18" charset="0"/>
                  <a:cs typeface="Times New Roman" panose="02020603050405020304" pitchFamily="18"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2524379" y="4558030"/>
                <a:ext cx="4672330" cy="600075"/>
              </a:xfrm>
              <a:prstGeom prst="rect">
                <a:avLst/>
              </a:prstGeom>
              <a:blipFill rotWithShape="1">
                <a:blip r:embed="rId2"/>
                <a:stretch>
                  <a:fillRect l="-5" r="5"/>
                </a:stretch>
              </a:blipFill>
            </p:spPr>
            <p:txBody>
              <a:bodyPr/>
              <a:lstStyle/>
              <a:p>
                <a:r>
                  <a:rPr lang="zh-CN" altLang="en-US">
                    <a:noFill/>
                  </a:rPr>
                  <a:t> </a:t>
                </a:r>
              </a:p>
            </p:txBody>
          </p:sp>
        </mc:Fallback>
      </mc:AlternateContent>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10"/>
          <p:cNvSpPr txBox="1">
            <a:spLocks noChangeArrowheads="1"/>
          </p:cNvSpPr>
          <p:nvPr/>
        </p:nvSpPr>
        <p:spPr bwMode="auto">
          <a:xfrm>
            <a:off x="162528" y="1015048"/>
            <a:ext cx="88582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algn="l" eaLnBrk="1" hangingPunct="1">
              <a:buFont typeface="Wingdings" panose="05000000000000000000" pitchFamily="2" charset="2"/>
              <a:buNone/>
            </a:pPr>
            <a:r>
              <a:rPr lang="en-US" altLang="zh-CN" sz="2400" b="1" dirty="0">
                <a:solidFill>
                  <a:srgbClr val="7030A0"/>
                </a:solidFill>
                <a:ea typeface="黑体" panose="02010609060101010101" pitchFamily="49" charset="-122"/>
                <a:cs typeface="Times New Roman" panose="02020603050405020304" pitchFamily="18" charset="0"/>
              </a:rPr>
              <a:t>The extremum i.e., maximum or minimum of univariate (</a:t>
            </a:r>
            <a:r>
              <a:rPr lang="en-US" altLang="zh-CN" sz="2400" b="1" dirty="0">
                <a:solidFill>
                  <a:srgbClr val="7030A0"/>
                </a:solidFill>
                <a:ea typeface="黑体" panose="02010609060101010101" pitchFamily="49" charset="-122"/>
                <a:cs typeface="Times New Roman" panose="02020603050405020304" pitchFamily="18" charset="0"/>
                <a:sym typeface="+mn-ea"/>
              </a:rPr>
              <a:t>multivariate</a:t>
            </a:r>
            <a:r>
              <a:rPr lang="en-US" altLang="zh-CN" sz="2400" b="1" dirty="0">
                <a:solidFill>
                  <a:srgbClr val="7030A0"/>
                </a:solidFill>
                <a:ea typeface="黑体" panose="02010609060101010101" pitchFamily="49" charset="-122"/>
                <a:cs typeface="Times New Roman" panose="02020603050405020304" pitchFamily="18" charset="0"/>
              </a:rPr>
              <a:t>) function can be found at critical points, where the  derivative (</a:t>
            </a:r>
            <a:r>
              <a:rPr lang="en-US" altLang="zh-CN" sz="2400" b="1" dirty="0">
                <a:solidFill>
                  <a:srgbClr val="7030A0"/>
                </a:solidFill>
                <a:ea typeface="黑体" panose="02010609060101010101" pitchFamily="49" charset="-122"/>
                <a:cs typeface="Times New Roman" panose="02020603050405020304" pitchFamily="18" charset="0"/>
                <a:sym typeface="+mn-ea"/>
              </a:rPr>
              <a:t>gradient, i.e., </a:t>
            </a:r>
            <a:r>
              <a:rPr lang="en-US" altLang="zh-CN" sz="2400" b="1" dirty="0">
                <a:solidFill>
                  <a:srgbClr val="7030A0"/>
                </a:solidFill>
                <a:ea typeface="黑体" panose="02010609060101010101" pitchFamily="49" charset="-122"/>
                <a:cs typeface="Times New Roman" panose="02020603050405020304" pitchFamily="18" charset="0"/>
              </a:rPr>
              <a:t>the derivatives for each variable of the function) of the objective function is zero.</a:t>
            </a:r>
            <a:endParaRPr lang="en-US" altLang="zh-CN" sz="2400" b="1" dirty="0">
              <a:solidFill>
                <a:srgbClr val="7030A0"/>
              </a:solidFill>
              <a:ea typeface="黑体" panose="02010609060101010101" pitchFamily="49" charset="-122"/>
              <a:cs typeface="Times New Roman" panose="02020603050405020304" pitchFamily="18" charset="0"/>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文本框 6"/>
              <p:cNvSpPr txBox="1"/>
              <p:nvPr/>
            </p:nvSpPr>
            <p:spPr>
              <a:xfrm>
                <a:off x="326390" y="1052830"/>
                <a:ext cx="8491220" cy="1285240"/>
              </a:xfrm>
              <a:prstGeom prst="rect">
                <a:avLst/>
              </a:prstGeom>
              <a:noFill/>
            </p:spPr>
            <p:txBody>
              <a:bodyPr wrap="square" rtlCol="0" anchor="t">
                <a:noAutofit/>
              </a:bodyPr>
              <a:lstStyle/>
              <a:p>
                <a:r>
                  <a:rPr lang="en-US" altLang="zh-CN" sz="2400" b="1">
                    <a:latin typeface="Times New Roman" panose="02020603050405020304" pitchFamily="18" charset="0"/>
                    <a:cs typeface="Times New Roman" panose="02020603050405020304" pitchFamily="18" charset="0"/>
                    <a:sym typeface="+mn-ea"/>
                  </a:rPr>
                  <a:t>if </a:t>
                </a:r>
                <a14:m>
                  <m:oMath xmlns:m="http://schemas.openxmlformats.org/officeDocument/2006/math">
                    <m:r>
                      <a:rPr lang="en-US" altLang="zh-CN" sz="2400" b="1" i="1">
                        <a:latin typeface="Cambria Math" panose="02040503050406030204" pitchFamily="18" charset="0"/>
                        <a:cs typeface="Cambria Math" panose="02040503050406030204" pitchFamily="18" charset="0"/>
                      </a:rPr>
                      <m:t>𝒇</m:t>
                    </m:r>
                  </m:oMath>
                </a14:m>
                <a:r>
                  <a:rPr lang="en-US" altLang="zh-CN" sz="2400" b="1">
                    <a:latin typeface="Times New Roman" panose="02020603050405020304" pitchFamily="18" charset="0"/>
                    <a:cs typeface="Times New Roman" panose="02020603050405020304" pitchFamily="18" charset="0"/>
                    <a:sym typeface="+mn-ea"/>
                  </a:rPr>
                  <a:t> and </a:t>
                </a:r>
                <a14:m>
                  <m:oMath xmlns:m="http://schemas.openxmlformats.org/officeDocument/2006/math">
                    <m:r>
                      <a:rPr lang="en-US" altLang="zh-CN" sz="2400" b="1" i="1">
                        <a:latin typeface="Cambria Math" panose="02040503050406030204" pitchFamily="18" charset="0"/>
                        <a:cs typeface="Cambria Math" panose="02040503050406030204" pitchFamily="18" charset="0"/>
                        <a:sym typeface="+mn-ea"/>
                      </a:rPr>
                      <m:t>𝒈</m:t>
                    </m:r>
                  </m:oMath>
                </a14:m>
                <a:r>
                  <a:rPr lang="en-US" altLang="zh-CN" sz="2400" b="1">
                    <a:latin typeface="Times New Roman" panose="02020603050405020304" pitchFamily="18" charset="0"/>
                    <a:cs typeface="Times New Roman" panose="02020603050405020304" pitchFamily="18" charset="0"/>
                    <a:sym typeface="+mn-ea"/>
                  </a:rPr>
                  <a:t> are both differentiable and </a:t>
                </a:r>
                <a:r>
                  <a:rPr lang="en-US" altLang="zh-CN" sz="2400" b="1" i="1">
                    <a:latin typeface="Times New Roman" panose="02020603050405020304" pitchFamily="18" charset="0"/>
                    <a:cs typeface="Times New Roman" panose="02020603050405020304" pitchFamily="18" charset="0"/>
                    <a:sym typeface="+mn-ea"/>
                  </a:rPr>
                  <a:t>F</a:t>
                </a:r>
                <a:r>
                  <a:rPr lang="en-US" altLang="zh-CN" sz="2400" b="1">
                    <a:latin typeface="Times New Roman" panose="02020603050405020304" pitchFamily="18" charset="0"/>
                    <a:cs typeface="Times New Roman" panose="02020603050405020304" pitchFamily="18" charset="0"/>
                    <a:sym typeface="+mn-ea"/>
                  </a:rPr>
                  <a:t>(</a:t>
                </a:r>
                <a14:m>
                  <m:oMath xmlns:m="http://schemas.openxmlformats.org/officeDocument/2006/math">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oMath>
                </a14:m>
                <a:r>
                  <a:rPr lang="en-US" altLang="zh-CN" sz="2400" b="1">
                    <a:latin typeface="Times New Roman" panose="02020603050405020304" pitchFamily="18" charset="0"/>
                    <a:cs typeface="Times New Roman" panose="02020603050405020304" pitchFamily="18" charset="0"/>
                    <a:sym typeface="+mn-ea"/>
                  </a:rPr>
                  <a:t> ) is the composite function defined by </a:t>
                </a:r>
                <a:r>
                  <a:rPr lang="en-US" altLang="zh-CN" sz="2400" b="1" i="1">
                    <a:latin typeface="Times New Roman" panose="02020603050405020304" pitchFamily="18" charset="0"/>
                    <a:cs typeface="Times New Roman" panose="02020603050405020304" pitchFamily="18" charset="0"/>
                    <a:sym typeface="+mn-ea"/>
                  </a:rPr>
                  <a:t>F</a:t>
                </a:r>
                <a:r>
                  <a:rPr lang="en-US" altLang="zh-CN" sz="2400" b="1">
                    <a:latin typeface="Times New Roman" panose="02020603050405020304" pitchFamily="18" charset="0"/>
                    <a:cs typeface="Times New Roman" panose="02020603050405020304" pitchFamily="18" charset="0"/>
                    <a:sym typeface="+mn-ea"/>
                  </a:rPr>
                  <a:t>(</a:t>
                </a:r>
                <a14:m>
                  <m:oMath xmlns:m="http://schemas.openxmlformats.org/officeDocument/2006/math">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oMath>
                </a14:m>
                <a:r>
                  <a:rPr lang="en-US" altLang="zh-CN" sz="2400" b="1">
                    <a:latin typeface="Times New Roman" panose="02020603050405020304" pitchFamily="18" charset="0"/>
                    <a:cs typeface="Times New Roman" panose="02020603050405020304" pitchFamily="18" charset="0"/>
                    <a:sym typeface="+mn-ea"/>
                  </a:rPr>
                  <a:t> )=</a:t>
                </a:r>
                <a14:m>
                  <m:oMath xmlns:m="http://schemas.openxmlformats.org/officeDocument/2006/math">
                    <m:r>
                      <a:rPr lang="en-US" altLang="zh-CN" sz="2400" b="1" i="1">
                        <a:latin typeface="Cambria Math" panose="02040503050406030204" pitchFamily="18" charset="0"/>
                        <a:cs typeface="Cambria Math" panose="02040503050406030204" pitchFamily="18" charset="0"/>
                      </a:rPr>
                      <m:t>𝒇</m:t>
                    </m:r>
                  </m:oMath>
                </a14:m>
                <a:r>
                  <a:rPr lang="en-US" altLang="zh-CN" sz="2400" b="1">
                    <a:latin typeface="Times New Roman" panose="02020603050405020304" pitchFamily="18" charset="0"/>
                    <a:cs typeface="Times New Roman" panose="02020603050405020304" pitchFamily="18" charset="0"/>
                    <a:sym typeface="+mn-ea"/>
                  </a:rPr>
                  <a:t>((</a:t>
                </a:r>
                <a14:m>
                  <m:oMath xmlns:m="http://schemas.openxmlformats.org/officeDocument/2006/math">
                    <m:r>
                      <a:rPr lang="en-US" altLang="zh-CN" sz="2400" b="1" i="1">
                        <a:latin typeface="Cambria Math" panose="02040503050406030204" pitchFamily="18" charset="0"/>
                        <a:cs typeface="Cambria Math" panose="02040503050406030204" pitchFamily="18" charset="0"/>
                        <a:sym typeface="+mn-ea"/>
                      </a:rPr>
                      <m:t>𝒈</m:t>
                    </m:r>
                  </m:oMath>
                </a14:m>
                <a:r>
                  <a:rPr lang="en-US" altLang="zh-CN" sz="2400" b="1">
                    <a:latin typeface="Times New Roman" panose="02020603050405020304" pitchFamily="18" charset="0"/>
                    <a:cs typeface="Times New Roman" panose="02020603050405020304" pitchFamily="18" charset="0"/>
                    <a:sym typeface="+mn-ea"/>
                  </a:rPr>
                  <a:t>(</a:t>
                </a:r>
                <a14:m>
                  <m:oMath xmlns:m="http://schemas.openxmlformats.org/officeDocument/2006/math">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oMath>
                </a14:m>
                <a:r>
                  <a:rPr lang="en-US" altLang="zh-CN" sz="2400" b="1">
                    <a:latin typeface="Times New Roman" panose="02020603050405020304" pitchFamily="18" charset="0"/>
                    <a:cs typeface="Times New Roman" panose="02020603050405020304" pitchFamily="18" charset="0"/>
                    <a:sym typeface="+mn-ea"/>
                  </a:rPr>
                  <a:t> )) then </a:t>
                </a:r>
                <a:r>
                  <a:rPr lang="en-US" altLang="zh-CN" sz="2400" b="1" i="1">
                    <a:latin typeface="Times New Roman" panose="02020603050405020304" pitchFamily="18" charset="0"/>
                    <a:cs typeface="Times New Roman" panose="02020603050405020304" pitchFamily="18" charset="0"/>
                    <a:sym typeface="+mn-ea"/>
                  </a:rPr>
                  <a:t>F</a:t>
                </a:r>
                <a:r>
                  <a:rPr lang="en-US" altLang="zh-CN" sz="2400" b="1">
                    <a:latin typeface="Times New Roman" panose="02020603050405020304" pitchFamily="18" charset="0"/>
                    <a:cs typeface="Times New Roman" panose="02020603050405020304" pitchFamily="18" charset="0"/>
                    <a:sym typeface="+mn-ea"/>
                  </a:rPr>
                  <a:t> is differentiable and </a:t>
                </a:r>
                <a14:m>
                  <m:oMath xmlns:m="http://schemas.openxmlformats.org/officeDocument/2006/math">
                    <m:sSup>
                      <m:sSupPr>
                        <m:ctrlPr>
                          <a:rPr lang="en-US" altLang="zh-CN" sz="2400" b="1" i="1">
                            <a:latin typeface="Cambria Math" panose="02040503050406030204" pitchFamily="18" charset="0"/>
                            <a:cs typeface="Cambria Math" panose="02040503050406030204" pitchFamily="18" charset="0"/>
                            <a:sym typeface="+mn-ea"/>
                          </a:rPr>
                        </m:ctrlPr>
                      </m:sSupPr>
                      <m:e>
                        <m:r>
                          <a:rPr lang="en-US" altLang="zh-CN" sz="2400" b="1" i="1">
                            <a:latin typeface="Cambria Math" panose="02040503050406030204" pitchFamily="18" charset="0"/>
                            <a:cs typeface="Cambria Math" panose="02040503050406030204" pitchFamily="18" charset="0"/>
                            <a:sym typeface="+mn-ea"/>
                          </a:rPr>
                          <m:t>𝑭</m:t>
                        </m:r>
                      </m:e>
                      <m: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 ’</m:t>
                        </m:r>
                      </m:sup>
                    </m:sSup>
                  </m:oMath>
                </a14:m>
                <a:r>
                  <a:rPr lang="en-US" altLang="zh-CN" sz="2400" b="1" i="1">
                    <a:latin typeface="Times New Roman" panose="02020603050405020304" pitchFamily="18" charset="0"/>
                    <a:cs typeface="Times New Roman" panose="02020603050405020304" pitchFamily="18" charset="0"/>
                    <a:sym typeface="+mn-ea"/>
                  </a:rPr>
                  <a:t>is given by the product</a:t>
                </a:r>
                <a:endParaRPr lang="en-US" altLang="zh-CN" sz="2400" b="1" i="1">
                  <a:latin typeface="Times New Roman" panose="02020603050405020304" pitchFamily="18" charset="0"/>
                  <a:cs typeface="Times New Roman" panose="02020603050405020304" pitchFamily="18" charset="0"/>
                  <a:sym typeface="+mn-ea"/>
                </a:endParaRPr>
              </a:p>
              <a:p>
                <a:endParaRPr lang="en-US" altLang="zh-CN" sz="2400" b="1">
                  <a:latin typeface="Times New Roman" panose="02020603050405020304" pitchFamily="18" charset="0"/>
                  <a:cs typeface="Times New Roman" panose="02020603050405020304" pitchFamily="18" charset="0"/>
                  <a:sym typeface="+mn-ea"/>
                </a:endParaRPr>
              </a:p>
            </p:txBody>
          </p:sp>
        </mc:Choice>
        <mc:Fallback>
          <p:sp>
            <p:nvSpPr>
              <p:cNvPr id="7" name="文本框 6"/>
              <p:cNvSpPr txBox="1">
                <a:spLocks noRot="1" noChangeAspect="1" noMove="1" noResize="1" noEditPoints="1" noAdjustHandles="1" noChangeArrowheads="1" noChangeShapeType="1" noTextEdit="1"/>
              </p:cNvSpPr>
              <p:nvPr/>
            </p:nvSpPr>
            <p:spPr>
              <a:xfrm>
                <a:off x="326390" y="1052830"/>
                <a:ext cx="8491220" cy="1285240"/>
              </a:xfrm>
              <a:prstGeom prst="rect">
                <a:avLst/>
              </a:prstGeom>
              <a:blipFill rotWithShape="1">
                <a:blip r:embed="rId1"/>
                <a:stretch>
                  <a:fillRect b="-2010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3058795" y="2276475"/>
                <a:ext cx="4572000" cy="494030"/>
              </a:xfrm>
              <a:prstGeom prst="rect">
                <a:avLst/>
              </a:prstGeom>
              <a:noFill/>
            </p:spPr>
            <p:txBody>
              <a:bodyPr wrap="square" rtlCol="0" anchor="t">
                <a:spAutoFit/>
              </a:bodyPr>
              <a:lstStyle/>
              <a:p>
                <a14:m>
                  <m:oMath xmlns:m="http://schemas.openxmlformats.org/officeDocument/2006/math">
                    <m:sSup>
                      <m:sSupPr>
                        <m:ctrlPr>
                          <a:rPr lang="en-US" altLang="zh-CN" sz="2400" b="1" i="1">
                            <a:latin typeface="Cambria Math" panose="02040503050406030204" pitchFamily="18" charset="0"/>
                            <a:cs typeface="Cambria Math" panose="02040503050406030204" pitchFamily="18" charset="0"/>
                            <a:sym typeface="+mn-ea"/>
                          </a:rPr>
                        </m:ctrlPr>
                      </m:sSupPr>
                      <m:e>
                        <m:r>
                          <a:rPr lang="en-US" altLang="zh-CN" sz="2400" b="1" i="1">
                            <a:latin typeface="Cambria Math" panose="02040503050406030204" pitchFamily="18" charset="0"/>
                            <a:cs typeface="Cambria Math" panose="02040503050406030204" pitchFamily="18" charset="0"/>
                            <a:sym typeface="+mn-ea"/>
                          </a:rPr>
                          <m:t>𝑭</m:t>
                        </m:r>
                      </m:e>
                      <m: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 ’</m:t>
                        </m:r>
                      </m:sup>
                    </m:s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m:t>
                    </m:r>
                    <m:sSup>
                      <m:sSupPr>
                        <m:ctrlPr>
                          <a:rPr lang="en-US" altLang="zh-CN" sz="2400" b="1" i="1">
                            <a:latin typeface="Cambria Math" panose="02040503050406030204" pitchFamily="18" charset="0"/>
                            <a:cs typeface="Cambria Math" panose="02040503050406030204" pitchFamily="18" charset="0"/>
                            <a:sym typeface="+mn-ea"/>
                          </a:rPr>
                        </m:ctrlPr>
                      </m:sSupPr>
                      <m:e>
                        <m:r>
                          <a:rPr lang="en-US" altLang="zh-CN" sz="2400" b="1" i="1">
                            <a:latin typeface="Cambria Math" panose="02040503050406030204" pitchFamily="18" charset="0"/>
                            <a:cs typeface="Cambria Math" panose="02040503050406030204" pitchFamily="18" charset="0"/>
                          </a:rPr>
                          <m:t>𝒇</m:t>
                        </m:r>
                      </m:e>
                      <m: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 ’</m:t>
                        </m:r>
                      </m:sup>
                    </m:sSup>
                  </m:oMath>
                </a14:m>
                <a:r>
                  <a:rPr lang="en-US" altLang="zh-CN" sz="2400" b="1">
                    <a:latin typeface="Times New Roman" panose="02020603050405020304" pitchFamily="18" charset="0"/>
                    <a:cs typeface="Times New Roman" panose="02020603050405020304" pitchFamily="18" charset="0"/>
                    <a:sym typeface="+mn-ea"/>
                  </a:rPr>
                  <a:t>(</a:t>
                </a:r>
                <a14:m>
                  <m:oMath xmlns:m="http://schemas.openxmlformats.org/officeDocument/2006/math">
                    <m:r>
                      <a:rPr lang="en-US" altLang="zh-CN" sz="2400" b="1" i="1">
                        <a:latin typeface="Cambria Math" panose="02040503050406030204" pitchFamily="18" charset="0"/>
                        <a:cs typeface="Cambria Math" panose="02040503050406030204" pitchFamily="18" charset="0"/>
                        <a:sym typeface="+mn-ea"/>
                      </a:rPr>
                      <m:t>𝒈</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oMath>
                </a14:m>
                <a:r>
                  <a:rPr lang="en-US" altLang="zh-CN" sz="2400" b="1">
                    <a:latin typeface="Times New Roman" panose="02020603050405020304" pitchFamily="18" charset="0"/>
                    <a:cs typeface="Times New Roman" panose="02020603050405020304" pitchFamily="18" charset="0"/>
                    <a:sym typeface="+mn-ea"/>
                  </a:rPr>
                  <a:t> ))</a:t>
                </a:r>
                <a14:m>
                  <m:oMath xmlns:m="http://schemas.openxmlformats.org/officeDocument/2006/math">
                    <m:sSup>
                      <m:sSupPr>
                        <m:ctrlPr>
                          <a:rPr lang="en-US" altLang="zh-CN" sz="2400" b="1" i="1">
                            <a:latin typeface="Cambria Math" panose="02040503050406030204" pitchFamily="18" charset="0"/>
                            <a:cs typeface="Cambria Math" panose="02040503050406030204" pitchFamily="18" charset="0"/>
                            <a:sym typeface="+mn-ea"/>
                          </a:rPr>
                        </m:ctrlPr>
                      </m:sSupPr>
                      <m:e>
                        <m:r>
                          <a:rPr lang="en-US" altLang="zh-CN" sz="2400" b="1" i="1">
                            <a:latin typeface="Cambria Math" panose="02040503050406030204" pitchFamily="18" charset="0"/>
                            <a:cs typeface="Cambria Math" panose="02040503050406030204" pitchFamily="18" charset="0"/>
                            <a:sym typeface="+mn-ea"/>
                          </a:rPr>
                          <m:t>𝒈</m:t>
                        </m:r>
                      </m:e>
                      <m: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 ’</m:t>
                        </m:r>
                      </m:sup>
                    </m:sSup>
                    <m:r>
                      <a:rPr lang="en-US" altLang="zh-CN" sz="2400" b="1">
                        <a:latin typeface="Cambria Math" panose="02040503050406030204" pitchFamily="18" charset="0"/>
                        <a:cs typeface="Cambria Math" panose="02040503050406030204" pitchFamily="18" charset="0"/>
                        <a:sym typeface="+mn-ea"/>
                      </a:rPr>
                      <m:t>(</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r>
                      <a:rPr lang="en-US" altLang="zh-CN" sz="2400" b="1">
                        <a:latin typeface="Cambria Math" panose="02040503050406030204" pitchFamily="18" charset="0"/>
                        <a:cs typeface="Cambria Math" panose="02040503050406030204" pitchFamily="18" charset="0"/>
                        <a:sym typeface="+mn-ea"/>
                      </a:rPr>
                      <m:t>)</m:t>
                    </m:r>
                  </m:oMath>
                </a14:m>
                <a:endParaRPr lang="en-US" altLang="zh-CN" sz="2400" b="1" i="1">
                  <a:latin typeface="Times New Roman" panose="02020603050405020304" pitchFamily="18" charset="0"/>
                  <a:cs typeface="Times New Roman" panose="02020603050405020304" pitchFamily="18" charset="0"/>
                  <a:sym typeface="+mn-ea"/>
                </a:endParaRPr>
              </a:p>
            </p:txBody>
          </p:sp>
        </mc:Choice>
        <mc:Fallback>
          <p:sp>
            <p:nvSpPr>
              <p:cNvPr id="2" name="文本框 1"/>
              <p:cNvSpPr txBox="1">
                <a:spLocks noRot="1" noChangeAspect="1" noMove="1" noResize="1" noEditPoints="1" noAdjustHandles="1" noChangeArrowheads="1" noChangeShapeType="1" noTextEdit="1"/>
              </p:cNvSpPr>
              <p:nvPr/>
            </p:nvSpPr>
            <p:spPr>
              <a:xfrm>
                <a:off x="3058795" y="2276475"/>
                <a:ext cx="4572000" cy="494030"/>
              </a:xfrm>
              <a:prstGeom prst="rect">
                <a:avLst/>
              </a:prstGeom>
              <a:blipFill rotWithShape="1">
                <a:blip r:embed="rId2"/>
                <a:stretch>
                  <a:fillRect/>
                </a:stretch>
              </a:blipFill>
            </p:spPr>
            <p:txBody>
              <a:bodyPr/>
              <a:lstStyle/>
              <a:p>
                <a:r>
                  <a:rPr lang="zh-CN" altLang="en-US">
                    <a:noFill/>
                  </a:rPr>
                  <a:t> </a:t>
                </a:r>
              </a:p>
            </p:txBody>
          </p:sp>
        </mc:Fallback>
      </mc:AlternateContent>
      <p:sp>
        <p:nvSpPr>
          <p:cNvPr id="6" name="文本框 5"/>
          <p:cNvSpPr txBox="1"/>
          <p:nvPr/>
        </p:nvSpPr>
        <p:spPr>
          <a:xfrm>
            <a:off x="2411730" y="3140710"/>
            <a:ext cx="2589530" cy="829945"/>
          </a:xfrm>
          <a:prstGeom prst="rect">
            <a:avLst/>
          </a:prstGeom>
          <a:noFill/>
          <a:ln w="12700" cmpd="sng">
            <a:solidFill>
              <a:schemeClr val="accent1">
                <a:shade val="50000"/>
              </a:schemeClr>
            </a:solidFill>
            <a:prstDash val="solid"/>
          </a:ln>
        </p:spPr>
        <p:txBody>
          <a:bodyPr wrap="square" rtlCol="0" anchor="t">
            <a:spAutoFit/>
          </a:bodyPr>
          <a:lstStyle/>
          <a:p>
            <a:pPr algn="ctr"/>
            <a:r>
              <a:rPr lang="en-US" altLang="zh-CN" sz="2400" b="1">
                <a:latin typeface="Times New Roman" panose="02020603050405020304" pitchFamily="18" charset="0"/>
                <a:cs typeface="Times New Roman" panose="02020603050405020304" pitchFamily="18" charset="0"/>
              </a:rPr>
              <a:t>Difierentiate out</a:t>
            </a:r>
            <a:r>
              <a:rPr lang="en-US" altLang="zh-CN" sz="2400" b="1">
                <a:latin typeface="Times New Roman" panose="02020603050405020304" pitchFamily="18" charset="0"/>
                <a:cs typeface="Times New Roman" panose="02020603050405020304" pitchFamily="18" charset="0"/>
                <a:sym typeface="+mn-ea"/>
              </a:rPr>
              <a:t>e</a:t>
            </a:r>
            <a:r>
              <a:rPr lang="en-US" altLang="zh-CN" sz="2400" b="1">
                <a:latin typeface="Times New Roman" panose="02020603050405020304" pitchFamily="18" charset="0"/>
                <a:cs typeface="Times New Roman" panose="02020603050405020304" pitchFamily="18" charset="0"/>
              </a:rPr>
              <a:t>r function</a:t>
            </a:r>
            <a:endParaRPr lang="zh-CN" altLang="en-US" sz="2400" b="1">
              <a:latin typeface="Times New Roman" panose="02020603050405020304" pitchFamily="18" charset="0"/>
              <a:cs typeface="Times New Roman" panose="02020603050405020304" pitchFamily="18" charset="0"/>
            </a:endParaRPr>
          </a:p>
        </p:txBody>
      </p:sp>
      <p:sp>
        <p:nvSpPr>
          <p:cNvPr id="9" name="文本框 8"/>
          <p:cNvSpPr txBox="1"/>
          <p:nvPr/>
        </p:nvSpPr>
        <p:spPr>
          <a:xfrm>
            <a:off x="5147945" y="3140710"/>
            <a:ext cx="2589530" cy="829945"/>
          </a:xfrm>
          <a:prstGeom prst="rect">
            <a:avLst/>
          </a:prstGeom>
          <a:noFill/>
          <a:ln w="12700" cmpd="sng">
            <a:solidFill>
              <a:schemeClr val="accent1">
                <a:shade val="50000"/>
              </a:schemeClr>
            </a:solidFill>
            <a:prstDash val="solid"/>
          </a:ln>
        </p:spPr>
        <p:txBody>
          <a:bodyPr wrap="square" rtlCol="0" anchor="t">
            <a:spAutoFit/>
          </a:bodyPr>
          <a:lstStyle/>
          <a:p>
            <a:pPr algn="ctr"/>
            <a:r>
              <a:rPr lang="en-US" altLang="zh-CN" sz="2400" b="1">
                <a:latin typeface="Times New Roman" panose="02020603050405020304" pitchFamily="18" charset="0"/>
                <a:cs typeface="Times New Roman" panose="02020603050405020304" pitchFamily="18" charset="0"/>
                <a:sym typeface="+mn-ea"/>
              </a:rPr>
              <a:t>Differentiate inner function</a:t>
            </a:r>
            <a:endParaRPr lang="en-US" altLang="zh-CN" sz="2400" b="1">
              <a:latin typeface="Times New Roman" panose="02020603050405020304" pitchFamily="18" charset="0"/>
              <a:cs typeface="Times New Roman" panose="02020603050405020304" pitchFamily="18" charset="0"/>
              <a:sym typeface="+mn-ea"/>
            </a:endParaRPr>
          </a:p>
        </p:txBody>
      </p:sp>
      <p:cxnSp>
        <p:nvCxnSpPr>
          <p:cNvPr id="10" name="直接箭头连接符 9"/>
          <p:cNvCxnSpPr/>
          <p:nvPr/>
        </p:nvCxnSpPr>
        <p:spPr>
          <a:xfrm flipV="1">
            <a:off x="4140200" y="2770505"/>
            <a:ext cx="144145" cy="37020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1" name="直接箭头连接符 10"/>
          <p:cNvCxnSpPr/>
          <p:nvPr/>
        </p:nvCxnSpPr>
        <p:spPr>
          <a:xfrm flipH="1" flipV="1">
            <a:off x="5436235" y="2764790"/>
            <a:ext cx="573405" cy="37020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mc:AlternateContent xmlns:mc="http://schemas.openxmlformats.org/markup-compatibility/2006">
        <mc:Choice xmlns:a14="http://schemas.microsoft.com/office/drawing/2010/main" Requires="a14">
          <p:sp>
            <p:nvSpPr>
              <p:cNvPr id="12" name="文本框 11"/>
              <p:cNvSpPr txBox="1"/>
              <p:nvPr/>
            </p:nvSpPr>
            <p:spPr>
              <a:xfrm>
                <a:off x="1129030" y="3933190"/>
                <a:ext cx="7680960" cy="494030"/>
              </a:xfrm>
              <a:prstGeom prst="rect">
                <a:avLst/>
              </a:prstGeom>
              <a:noFill/>
            </p:spPr>
            <p:txBody>
              <a:bodyPr wrap="square" rtlCol="0" anchor="t">
                <a:spAutoFit/>
              </a:bodyPr>
              <a:lstStyle/>
              <a:p>
                <a14:m>
                  <m:oMath xmlns:m="http://schemas.openxmlformats.org/officeDocument/2006/math">
                    <m:sSup>
                      <m:sSupPr>
                        <m:ctrlPr>
                          <a:rPr lang="en-US" altLang="zh-CN" sz="2400" b="1" i="1">
                            <a:latin typeface="Cambria Math" panose="02040503050406030204" pitchFamily="18" charset="0"/>
                            <a:cs typeface="Cambria Math" panose="02040503050406030204" pitchFamily="18" charset="0"/>
                            <a:sym typeface="+mn-ea"/>
                          </a:rPr>
                        </m:ctrlPr>
                      </m:sSupPr>
                      <m:e>
                        <m:r>
                          <a:rPr lang="en-US" altLang="zh-CN" sz="2400" b="1">
                            <a:latin typeface="Cambria Math" panose="02040503050406030204" pitchFamily="18" charset="0"/>
                            <a:cs typeface="Cambria Math" panose="02040503050406030204" pitchFamily="18" charset="0"/>
                            <a:sym typeface="+mn-ea"/>
                          </a:rPr>
                          <m:t>𝐟</m:t>
                        </m:r>
                      </m:e>
                      <m: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 ’</m:t>
                        </m:r>
                      </m:sup>
                    </m:s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m:t>
                    </m:r>
                    <m:sSup>
                      <m:sSupPr>
                        <m:ctrlPr>
                          <a:rPr lang="en-US" altLang="zh-CN" sz="2400" b="1" i="1">
                            <a:latin typeface="Cambria Math" panose="02040503050406030204" pitchFamily="18" charset="0"/>
                            <a:cs typeface="Cambria Math" panose="02040503050406030204" pitchFamily="18" charset="0"/>
                          </a:rPr>
                        </m:ctrlPr>
                      </m:sSup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p>
                        <m:r>
                          <a:rPr lang="en-US" altLang="zh-CN" sz="2400" b="1" i="1">
                            <a:latin typeface="Cambria Math" panose="02040503050406030204" pitchFamily="18" charset="0"/>
                            <a:ea typeface="MS Mincho" panose="02020609040205080304" charset="-128"/>
                            <a:cs typeface="Cambria Math" panose="02040503050406030204" pitchFamily="18" charset="0"/>
                          </a:rPr>
                          <m:t> </m:t>
                        </m:r>
                        <m:r>
                          <a:rPr lang="en-US" altLang="zh-CN" sz="2400" b="1" i="1">
                            <a:latin typeface="Cambria Math" panose="02040503050406030204" pitchFamily="18" charset="0"/>
                            <a:ea typeface="MS Mincho" panose="02020609040205080304" charset="-128"/>
                            <a:cs typeface="Cambria Math" panose="02040503050406030204" pitchFamily="18" charset="0"/>
                          </a:rPr>
                          <m:t>𝟐</m:t>
                        </m:r>
                      </m:sup>
                    </m:s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m:t>
                    </m:r>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𝟏</m:t>
                    </m:r>
                    <m:sSup>
                      <m:sSupPr>
                        <m:ctrlPr>
                          <a:rPr lang="en-US" altLang="zh-CN" sz="2400" b="1" i="1">
                            <a:latin typeface="Cambria Math" panose="02040503050406030204" pitchFamily="18" charset="0"/>
                            <a:cs typeface="Cambria Math" panose="02040503050406030204" pitchFamily="18" charset="0"/>
                            <a:sym typeface="+mn-ea"/>
                          </a:rPr>
                        </m:ctrlPr>
                      </m:sSupPr>
                      <m:e>
                        <m:sSup>
                          <m:sSupPr>
                            <m:ctrlPr>
                              <a:rPr lang="en-US" altLang="zh-CN" sz="2400" b="1" i="1">
                                <a:latin typeface="Cambria Math" panose="02040503050406030204" pitchFamily="18" charset="0"/>
                                <a:cs typeface="Cambria Math" panose="02040503050406030204" pitchFamily="18" charset="0"/>
                                <a:sym typeface="+mn-ea"/>
                              </a:rPr>
                            </m:ctrlPr>
                          </m:sSupPr>
                          <m:e>
                            <m:r>
                              <a:rPr lang="en-US" altLang="zh-CN" sz="2400" b="1" i="1">
                                <a:latin typeface="Cambria Math" panose="02040503050406030204" pitchFamily="18" charset="0"/>
                                <a:cs typeface="Cambria Math" panose="02040503050406030204" pitchFamily="18" charset="0"/>
                                <a:sym typeface="+mn-ea"/>
                              </a:rPr>
                              <m:t>)</m:t>
                            </m:r>
                          </m:e>
                          <m: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𝟐</m:t>
                            </m:r>
                          </m:sup>
                        </m:sSup>
                        <m:r>
                          <a:rPr lang="en-US" altLang="zh-CN" sz="2400" b="1" i="1">
                            <a:latin typeface="Cambria Math" panose="02040503050406030204" pitchFamily="18" charset="0"/>
                            <a:cs typeface="Cambria Math" panose="02040503050406030204" pitchFamily="18" charset="0"/>
                            <a:sym typeface="+mn-ea"/>
                          </a:rPr>
                          <m:t>)</m:t>
                        </m:r>
                      </m:e>
                      <m: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 ’</m:t>
                        </m:r>
                      </m:sup>
                    </m:s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m:t>
                    </m:r>
                    <m:sSup>
                      <m:sSupPr>
                        <m:ctrlPr>
                          <a:rPr lang="en-US" altLang="zh-CN" sz="2400" b="1" i="1">
                            <a:latin typeface="Cambria Math" panose="02040503050406030204" pitchFamily="18" charset="0"/>
                            <a:cs typeface="Cambria Math" panose="02040503050406030204" pitchFamily="18" charset="0"/>
                          </a:rPr>
                        </m:ctrlPr>
                      </m:sSup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p>
                        <m:r>
                          <a:rPr lang="en-US" altLang="zh-CN" sz="2400" b="1" i="1">
                            <a:latin typeface="Cambria Math" panose="02040503050406030204" pitchFamily="18" charset="0"/>
                            <a:ea typeface="MS Mincho" panose="02020609040205080304" charset="-128"/>
                            <a:cs typeface="Cambria Math" panose="02040503050406030204" pitchFamily="18" charset="0"/>
                          </a:rPr>
                          <m:t> </m:t>
                        </m:r>
                        <m:r>
                          <a:rPr lang="en-US" altLang="zh-CN" sz="2400" b="1" i="1">
                            <a:latin typeface="Cambria Math" panose="02040503050406030204" pitchFamily="18" charset="0"/>
                            <a:ea typeface="MS Mincho" panose="02020609040205080304" charset="-128"/>
                            <a:cs typeface="Cambria Math" panose="02040503050406030204" pitchFamily="18" charset="0"/>
                          </a:rPr>
                          <m:t>𝟐</m:t>
                        </m:r>
                      </m:sup>
                    </m:sSup>
                    <m:r>
                      <a:rPr lang="en-US" altLang="zh-CN" sz="2400" b="1">
                        <a:latin typeface="Cambria Math" panose="02040503050406030204" pitchFamily="18" charset="0"/>
                        <a:cs typeface="Cambria Math" panose="02040503050406030204" pitchFamily="18" charset="0"/>
                      </a:rPr>
                      <m:t>−</m:t>
                    </m:r>
                    <m:r>
                      <a:rPr lang="en-US" altLang="zh-CN" sz="2400" b="1">
                        <a:latin typeface="Cambria Math" panose="02040503050406030204" pitchFamily="18" charset="0"/>
                        <a:cs typeface="Cambria Math" panose="02040503050406030204" pitchFamily="18" charset="0"/>
                      </a:rPr>
                      <m:t>𝟏</m:t>
                    </m:r>
                    <m:r>
                      <a:rPr lang="en-US" altLang="zh-CN" sz="2400" b="1">
                        <a:latin typeface="Cambria Math" panose="02040503050406030204" pitchFamily="18" charset="0"/>
                        <a:cs typeface="Cambria Math" panose="02040503050406030204" pitchFamily="18" charset="0"/>
                      </a:rPr>
                      <m:t>)</m:t>
                    </m:r>
                    <m:sSup>
                      <m:sSupPr>
                        <m:ctrlPr>
                          <a:rPr lang="en-US" altLang="zh-CN" sz="2400" b="1" i="1">
                            <a:latin typeface="Cambria Math" panose="02040503050406030204" pitchFamily="18" charset="0"/>
                            <a:cs typeface="Cambria Math" panose="02040503050406030204" pitchFamily="18" charset="0"/>
                          </a:rPr>
                        </m:ctrlPr>
                      </m:sSup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p>
                        <m:r>
                          <a:rPr lang="en-US" altLang="zh-CN" sz="2400" b="1" i="1">
                            <a:latin typeface="Cambria Math" panose="02040503050406030204" pitchFamily="18" charset="0"/>
                            <a:ea typeface="MS Mincho" panose="02020609040205080304" charset="-128"/>
                            <a:cs typeface="Cambria Math" panose="02040503050406030204" pitchFamily="18" charset="0"/>
                          </a:rPr>
                          <m:t> </m:t>
                        </m:r>
                        <m:r>
                          <a:rPr lang="en-US" altLang="zh-CN" sz="2400" b="1" i="1">
                            <a:latin typeface="Cambria Math" panose="02040503050406030204" pitchFamily="18" charset="0"/>
                            <a:ea typeface="MS Mincho" panose="02020609040205080304" charset="-128"/>
                            <a:cs typeface="Cambria Math" panose="02040503050406030204" pitchFamily="18" charset="0"/>
                          </a:rPr>
                          <m:t>𝟐</m:t>
                        </m:r>
                      </m:sup>
                    </m:s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m:t>
                    </m:r>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𝟏</m:t>
                    </m:r>
                    <m:sSup>
                      <m:sSupPr>
                        <m:ctrlPr>
                          <a:rPr lang="en-US" altLang="zh-CN" sz="2400" b="1" i="1">
                            <a:latin typeface="Cambria Math" panose="02040503050406030204" pitchFamily="18" charset="0"/>
                            <a:cs typeface="Cambria Math" panose="02040503050406030204" pitchFamily="18" charset="0"/>
                            <a:sym typeface="+mn-ea"/>
                          </a:rPr>
                        </m:ctrlPr>
                      </m:sSupPr>
                      <m:e>
                        <m:r>
                          <a:rPr lang="en-US" altLang="zh-CN" sz="2400" b="1" i="1">
                            <a:latin typeface="Cambria Math" panose="02040503050406030204" pitchFamily="18" charset="0"/>
                            <a:cs typeface="Cambria Math" panose="02040503050406030204" pitchFamily="18" charset="0"/>
                            <a:sym typeface="+mn-ea"/>
                          </a:rPr>
                          <m:t>)</m:t>
                        </m:r>
                      </m:e>
                      <m: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 ’</m:t>
                        </m:r>
                      </m:sup>
                    </m:s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m:t>
                    </m:r>
                    <m:sSup>
                      <m:sSupPr>
                        <m:ctrlPr>
                          <a:rPr lang="en-US" altLang="zh-CN" sz="2400" b="1" i="1">
                            <a:latin typeface="Cambria Math" panose="02040503050406030204" pitchFamily="18" charset="0"/>
                            <a:cs typeface="Cambria Math" panose="02040503050406030204" pitchFamily="18" charset="0"/>
                          </a:rPr>
                        </m:ctrlPr>
                      </m:sSup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p>
                        <m:r>
                          <a:rPr lang="en-US" altLang="zh-CN" sz="2400" b="1" i="1">
                            <a:latin typeface="Cambria Math" panose="02040503050406030204" pitchFamily="18" charset="0"/>
                            <a:ea typeface="MS Mincho" panose="02020609040205080304" charset="-128"/>
                            <a:cs typeface="Cambria Math" panose="02040503050406030204" pitchFamily="18" charset="0"/>
                          </a:rPr>
                          <m:t> </m:t>
                        </m:r>
                        <m:r>
                          <a:rPr lang="en-US" altLang="zh-CN" sz="2400" b="1" i="1">
                            <a:latin typeface="Cambria Math" panose="02040503050406030204" pitchFamily="18" charset="0"/>
                            <a:ea typeface="MS Mincho" panose="02020609040205080304" charset="-128"/>
                            <a:cs typeface="Cambria Math" panose="02040503050406030204" pitchFamily="18" charset="0"/>
                          </a:rPr>
                          <m:t>𝟐</m:t>
                        </m:r>
                      </m:sup>
                    </m:sSup>
                    <m:r>
                      <a:rPr lang="en-US" altLang="zh-CN" sz="2400" b="1">
                        <a:latin typeface="Cambria Math" panose="02040503050406030204" pitchFamily="18" charset="0"/>
                        <a:cs typeface="Cambria Math" panose="02040503050406030204" pitchFamily="18" charset="0"/>
                      </a:rPr>
                      <m:t>−</m:t>
                    </m:r>
                    <m:r>
                      <a:rPr lang="en-US" altLang="zh-CN" sz="2400" b="1">
                        <a:latin typeface="Cambria Math" panose="02040503050406030204" pitchFamily="18" charset="0"/>
                        <a:cs typeface="Cambria Math" panose="02040503050406030204" pitchFamily="18" charset="0"/>
                      </a:rPr>
                      <m:t>𝟏</m:t>
                    </m:r>
                    <m:r>
                      <a:rPr lang="en-US" altLang="zh-CN" sz="2400" b="1">
                        <a:latin typeface="Cambria Math" panose="02040503050406030204" pitchFamily="18" charset="0"/>
                        <a:cs typeface="Cambria Math" panose="02040503050406030204" pitchFamily="18" charset="0"/>
                      </a:rPr>
                      <m:t>)</m:t>
                    </m:r>
                  </m:oMath>
                </a14:m>
                <a:r>
                  <a:rPr lang="en-US" altLang="zh-CN" sz="2400" b="1" i="1">
                    <a:latin typeface="Times New Roman" panose="02020603050405020304" pitchFamily="18" charset="0"/>
                    <a:cs typeface="Times New Roman" panose="02020603050405020304" pitchFamily="18" charset="0"/>
                    <a:sym typeface="+mn-ea"/>
                  </a:rPr>
                  <a:t>2</a:t>
                </a:r>
                <a14:m>
                  <m:oMath xmlns:m="http://schemas.openxmlformats.org/officeDocument/2006/math">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oMath>
                </a14:m>
                <a:endParaRPr lang="en-US" altLang="zh-CN" sz="2400" b="1" i="1">
                  <a:latin typeface="Times New Roman" panose="02020603050405020304" pitchFamily="18" charset="0"/>
                  <a:cs typeface="Times New Roman" panose="02020603050405020304" pitchFamily="18" charset="0"/>
                  <a:sym typeface="+mn-ea"/>
                </a:endParaRPr>
              </a:p>
            </p:txBody>
          </p:sp>
        </mc:Choice>
        <mc:Fallback>
          <p:sp>
            <p:nvSpPr>
              <p:cNvPr id="12" name="文本框 11"/>
              <p:cNvSpPr txBox="1">
                <a:spLocks noRot="1" noChangeAspect="1" noMove="1" noResize="1" noEditPoints="1" noAdjustHandles="1" noChangeArrowheads="1" noChangeShapeType="1" noTextEdit="1"/>
              </p:cNvSpPr>
              <p:nvPr/>
            </p:nvSpPr>
            <p:spPr>
              <a:xfrm>
                <a:off x="1129030" y="3933190"/>
                <a:ext cx="7680960" cy="494030"/>
              </a:xfrm>
              <a:prstGeom prst="rect">
                <a:avLst/>
              </a:prstGeom>
              <a:blipFill rotWithShape="1">
                <a:blip r:embed="rId3"/>
                <a:stretch>
                  <a:fillRect/>
                </a:stretch>
              </a:blipFill>
            </p:spPr>
            <p:txBody>
              <a:bodyPr/>
              <a:lstStyle/>
              <a:p>
                <a:r>
                  <a:rPr lang="zh-CN" altLang="en-US">
                    <a:noFill/>
                  </a:rPr>
                  <a:t> </a:t>
                </a:r>
              </a:p>
            </p:txBody>
          </p:sp>
        </mc:Fallback>
      </mc:AlternateContent>
      <p:sp>
        <p:nvSpPr>
          <p:cNvPr id="16" name="弧形 15"/>
          <p:cNvSpPr/>
          <p:nvPr/>
        </p:nvSpPr>
        <p:spPr>
          <a:xfrm rot="13620000">
            <a:off x="3238500" y="4188460"/>
            <a:ext cx="819785" cy="1315085"/>
          </a:xfrm>
          <a:prstGeom prst="arc">
            <a:avLst>
              <a:gd name="adj1" fmla="val 6692719"/>
              <a:gd name="adj2" fmla="val 21240907"/>
            </a:avLst>
          </a:prstGeom>
          <a:noFill/>
          <a:ln w="9525" cap="flat" cmpd="sng" algn="ctr">
            <a:solidFill>
              <a:schemeClr val="tx1"/>
            </a:solidFill>
            <a:prstDash val="solid"/>
            <a:round/>
            <a:headEnd type="triangl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7" name="弧形 16"/>
          <p:cNvSpPr/>
          <p:nvPr/>
        </p:nvSpPr>
        <p:spPr>
          <a:xfrm rot="11760000">
            <a:off x="4583430" y="4309110"/>
            <a:ext cx="736600" cy="1091565"/>
          </a:xfrm>
          <a:prstGeom prst="arc">
            <a:avLst>
              <a:gd name="adj1" fmla="val 6692719"/>
              <a:gd name="adj2" fmla="val 1177482"/>
            </a:avLst>
          </a:prstGeom>
          <a:noFill/>
          <a:ln w="9525" cap="flat" cmpd="sng" algn="ctr">
            <a:solidFill>
              <a:schemeClr val="tx1"/>
            </a:solidFill>
            <a:prstDash val="solid"/>
            <a:round/>
            <a:headEnd type="triangl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8" name="文本框 17"/>
          <p:cNvSpPr txBox="1"/>
          <p:nvPr/>
        </p:nvSpPr>
        <p:spPr>
          <a:xfrm>
            <a:off x="2100580" y="5373370"/>
            <a:ext cx="2227580" cy="1198880"/>
          </a:xfrm>
          <a:prstGeom prst="rect">
            <a:avLst/>
          </a:prstGeom>
          <a:noFill/>
          <a:ln w="12700" cmpd="sng">
            <a:noFill/>
            <a:prstDash val="solid"/>
          </a:ln>
        </p:spPr>
        <p:txBody>
          <a:bodyPr wrap="square" rtlCol="0" anchor="t">
            <a:spAutoFit/>
          </a:bodyPr>
          <a:lstStyle/>
          <a:p>
            <a:pPr algn="l"/>
            <a:r>
              <a:rPr lang="en-US" altLang="zh-CN" sz="2400" b="1">
                <a:latin typeface="Times New Roman" panose="02020603050405020304" pitchFamily="18" charset="0"/>
                <a:cs typeface="Times New Roman" panose="02020603050405020304" pitchFamily="18" charset="0"/>
              </a:rPr>
              <a:t>keep the inside  </a:t>
            </a:r>
            <a:endParaRPr lang="en-US" altLang="zh-CN" sz="2400" b="1">
              <a:latin typeface="Times New Roman" panose="02020603050405020304" pitchFamily="18" charset="0"/>
              <a:cs typeface="Times New Roman" panose="02020603050405020304" pitchFamily="18" charset="0"/>
            </a:endParaRPr>
          </a:p>
          <a:p>
            <a:pPr algn="l"/>
            <a:r>
              <a:rPr lang="en-US" altLang="zh-CN" sz="2400" b="1">
                <a:latin typeface="Times New Roman" panose="02020603050405020304" pitchFamily="18" charset="0"/>
                <a:cs typeface="Times New Roman" panose="02020603050405020304" pitchFamily="18" charset="0"/>
              </a:rPr>
              <a:t>take derivative of outside</a:t>
            </a:r>
            <a:endParaRPr lang="en-US" altLang="zh-CN" sz="2400" b="1">
              <a:latin typeface="Times New Roman" panose="02020603050405020304" pitchFamily="18" charset="0"/>
              <a:cs typeface="Times New Roman" panose="02020603050405020304" pitchFamily="18" charset="0"/>
            </a:endParaRPr>
          </a:p>
        </p:txBody>
      </p:sp>
      <p:sp>
        <p:nvSpPr>
          <p:cNvPr id="19" name="文本框 18"/>
          <p:cNvSpPr txBox="1"/>
          <p:nvPr/>
        </p:nvSpPr>
        <p:spPr>
          <a:xfrm>
            <a:off x="4500245" y="5373370"/>
            <a:ext cx="1926590" cy="1198880"/>
          </a:xfrm>
          <a:prstGeom prst="rect">
            <a:avLst/>
          </a:prstGeom>
          <a:noFill/>
          <a:ln w="12700" cmpd="sng">
            <a:noFill/>
            <a:prstDash val="solid"/>
          </a:ln>
        </p:spPr>
        <p:txBody>
          <a:bodyPr wrap="square" rtlCol="0" anchor="t">
            <a:spAutoFit/>
          </a:bodyPr>
          <a:lstStyle/>
          <a:p>
            <a:pPr algn="l"/>
            <a:r>
              <a:rPr lang="en-US" altLang="zh-CN" sz="2400" b="1">
                <a:latin typeface="Times New Roman" panose="02020603050405020304" pitchFamily="18" charset="0"/>
                <a:cs typeface="Times New Roman" panose="02020603050405020304" pitchFamily="18" charset="0"/>
                <a:sym typeface="+mn-ea"/>
              </a:rPr>
              <a:t>multiply by derivative of the inside</a:t>
            </a:r>
            <a:endParaRPr lang="en-US" altLang="zh-CN" sz="2400" b="1">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95375" y="1976120"/>
            <a:ext cx="8244840" cy="817880"/>
            <a:chOff x="170" y="1622"/>
            <a:chExt cx="12984" cy="1288"/>
          </a:xfrm>
        </p:grpSpPr>
        <mc:AlternateContent xmlns:mc="http://schemas.openxmlformats.org/markup-compatibility/2006">
          <mc:Choice xmlns:a14="http://schemas.microsoft.com/office/drawing/2010/main" Requires="a14">
            <p:sp>
              <p:nvSpPr>
                <p:cNvPr id="3" name="文本框 2"/>
                <p:cNvSpPr txBox="1"/>
                <p:nvPr/>
              </p:nvSpPr>
              <p:spPr>
                <a:xfrm>
                  <a:off x="170" y="1622"/>
                  <a:ext cx="12984" cy="1288"/>
                </a:xfrm>
                <a:prstGeom prst="rect">
                  <a:avLst/>
                </a:prstGeom>
                <a:noFill/>
              </p:spPr>
              <p:txBody>
                <a:bodyPr wrap="square" rtlCol="0" anchor="t">
                  <a:spAutoFit/>
                </a:bodyPr>
                <a:lstStyle/>
                <a:p>
                  <a:pPr algn="l"/>
                  <a14:m>
                    <m:oMathPara xmlns:m="http://schemas.openxmlformats.org/officeDocument/2006/math">
                      <m:oMathParaPr>
                        <m:jc m:val="left"/>
                      </m:oMathParaPr>
                      <m:oMath xmlns:m="http://schemas.openxmlformats.org/officeDocument/2006/math">
                        <m:r>
                          <a:rPr lang="en-US" altLang="zh-CN" sz="2200" b="1" i="1" spc="-300">
                            <a:latin typeface="Cambria Math" panose="02040503050406030204" pitchFamily="18" charset="0"/>
                            <a:cs typeface="Cambria Math" panose="02040503050406030204" pitchFamily="18" charset="0"/>
                          </a:rPr>
                          <m:t>𝒂𝒓𝒈</m:t>
                        </m:r>
                        <m:r>
                          <a:rPr lang="en-US" altLang="zh-CN" sz="2200" b="1" i="1" spc="-300">
                            <a:latin typeface="Cambria Math" panose="02040503050406030204" pitchFamily="18" charset="0"/>
                            <a:cs typeface="Cambria Math" panose="02040503050406030204" pitchFamily="18" charset="0"/>
                          </a:rPr>
                          <m:t> </m:t>
                        </m:r>
                        <m:r>
                          <a:rPr lang="en-US" altLang="zh-CN" sz="2200" b="1" i="1" spc="-300">
                            <a:latin typeface="Cambria Math" panose="02040503050406030204" pitchFamily="18" charset="0"/>
                            <a:cs typeface="Cambria Math" panose="02040503050406030204" pitchFamily="18" charset="0"/>
                          </a:rPr>
                          <m:t>𝒎𝒊𝒏</m:t>
                        </m:r>
                        <m:r>
                          <a:rPr lang="en-US" altLang="zh-CN" sz="2200" b="1" i="1" spc="-300">
                            <a:latin typeface="Cambria Math" panose="02040503050406030204" pitchFamily="18" charset="0"/>
                            <a:cs typeface="Cambria Math" panose="02040503050406030204" pitchFamily="18" charset="0"/>
                          </a:rPr>
                          <m:t>     </m:t>
                        </m:r>
                        <m:r>
                          <a:rPr lang="en-US" altLang="zh-CN" sz="2200" b="1" i="1">
                            <a:latin typeface="Cambria Math" panose="02040503050406030204" pitchFamily="18" charset="0"/>
                            <a:cs typeface="Cambria Math" panose="02040503050406030204" pitchFamily="18" charset="0"/>
                          </a:rPr>
                          <m:t>𝒇</m:t>
                        </m:r>
                        <m:r>
                          <a:rPr lang="en-US" altLang="zh-CN" sz="2200" b="1" i="1">
                            <a:latin typeface="Cambria Math" panose="02040503050406030204" pitchFamily="18" charset="0"/>
                            <a:cs typeface="Cambria Math" panose="02040503050406030204" pitchFamily="18" charset="0"/>
                          </a:rPr>
                          <m:t>(</m:t>
                        </m:r>
                        <m:sSub>
                          <m:sSubPr>
                            <m:ctrlP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200" b="1" i="1" spc="-300">
                            <a:latin typeface="Cambria Math" panose="02040503050406030204" pitchFamily="18" charset="0"/>
                            <a:cs typeface="Cambria Math" panose="02040503050406030204" pitchFamily="18" charset="0"/>
                          </a:rPr>
                          <m:t>+</m:t>
                        </m:r>
                        <m:sSub>
                          <m:sSubPr>
                            <m:ctrlP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200" b="1" i="1">
                            <a:latin typeface="Cambria Math" panose="02040503050406030204" pitchFamily="18" charset="0"/>
                            <a:cs typeface="Cambria Math" panose="02040503050406030204" pitchFamily="18" charset="0"/>
                          </a:rPr>
                          <m:t>)</m:t>
                        </m:r>
                        <m:r>
                          <a:rPr lang="en-US" altLang="zh-CN" sz="2200" b="1" i="1" spc="-300">
                            <a:latin typeface="Cambria Math" panose="02040503050406030204" pitchFamily="18" charset="0"/>
                            <a:cs typeface="Cambria Math" panose="02040503050406030204" pitchFamily="18" charset="0"/>
                          </a:rPr>
                          <m:t>≜</m:t>
                        </m:r>
                        <m:sSup>
                          <m:sSupPr>
                            <m:ctrlPr>
                              <a:rPr lang="en-US" altLang="zh-CN" sz="2200" b="1" i="1" spc="-300">
                                <a:latin typeface="Cambria Math" panose="02040503050406030204" pitchFamily="18" charset="0"/>
                                <a:cs typeface="Cambria Math" panose="02040503050406030204" pitchFamily="18" charset="0"/>
                              </a:rPr>
                            </m:ctrlPr>
                          </m:sSupPr>
                          <m:e>
                            <m:sSub>
                              <m:sSubPr>
                                <m:ctrlPr>
                                  <a:rPr lang="en-US" altLang="zh-CN" sz="2200" b="1" i="1" spc="-300">
                                    <a:latin typeface="Cambria Math" panose="02040503050406030204" pitchFamily="18" charset="0"/>
                                    <a:cs typeface="Cambria Math" panose="02040503050406030204" pitchFamily="18" charset="0"/>
                                  </a:rPr>
                                </m:ctrlPr>
                              </m:sSubPr>
                              <m:e>
                                <m:r>
                                  <a:rPr lang="en-US" altLang="zh-CN" sz="2200" b="1" i="1" spc="-300">
                                    <a:latin typeface="Cambria Math" panose="02040503050406030204" pitchFamily="18" charset="0"/>
                                    <a:cs typeface="Cambria Math" panose="02040503050406030204" pitchFamily="18" charset="0"/>
                                  </a:rPr>
                                  <m:t>𝒓</m:t>
                                </m:r>
                              </m:e>
                              <m:sub>
                                <m:r>
                                  <a:rPr lang="en-US" altLang="zh-CN" sz="2200" b="1" i="1" spc="-300">
                                    <a:latin typeface="Cambria Math" panose="02040503050406030204" pitchFamily="18" charset="0"/>
                                    <a:cs typeface="Cambria Math" panose="02040503050406030204" pitchFamily="18" charset="0"/>
                                  </a:rPr>
                                  <m:t>𝟏</m:t>
                                </m:r>
                              </m:sub>
                            </m:sSub>
                          </m:e>
                          <m:sup>
                            <m:r>
                              <a:rPr lang="en-US" altLang="zh-CN" sz="2200" b="1" i="1" spc="-300">
                                <a:latin typeface="Cambria Math" panose="02040503050406030204" pitchFamily="18" charset="0"/>
                                <a:cs typeface="Cambria Math" panose="02040503050406030204" pitchFamily="18" charset="0"/>
                              </a:rPr>
                              <m:t>𝟐</m:t>
                            </m:r>
                          </m:sup>
                        </m:sSup>
                        <m:r>
                          <a:rPr lang="en-US" altLang="zh-CN" sz="2200" b="1" i="1" spc="-300">
                            <a:latin typeface="Cambria Math" panose="02040503050406030204" pitchFamily="18" charset="0"/>
                            <a:cs typeface="Cambria Math" panose="02040503050406030204" pitchFamily="18" charset="0"/>
                          </a:rPr>
                          <m:t>+</m:t>
                        </m:r>
                        <m:sSup>
                          <m:sSupPr>
                            <m:ctrlPr>
                              <a:rPr lang="en-US" altLang="zh-CN" sz="2200" b="1" i="1" spc="-300">
                                <a:latin typeface="Cambria Math" panose="02040503050406030204" pitchFamily="18" charset="0"/>
                                <a:cs typeface="Cambria Math" panose="02040503050406030204" pitchFamily="18" charset="0"/>
                              </a:rPr>
                            </m:ctrlPr>
                          </m:sSupPr>
                          <m:e>
                            <m:sSub>
                              <m:sSubPr>
                                <m:ctrlPr>
                                  <a:rPr lang="en-US" altLang="zh-CN" sz="2200" b="1" i="1" spc="-300">
                                    <a:latin typeface="Cambria Math" panose="02040503050406030204" pitchFamily="18" charset="0"/>
                                    <a:cs typeface="Cambria Math" panose="02040503050406030204" pitchFamily="18" charset="0"/>
                                  </a:rPr>
                                </m:ctrlPr>
                              </m:sSubPr>
                              <m:e>
                                <m:r>
                                  <a:rPr lang="en-US" altLang="zh-CN" sz="2200" b="1" i="1" spc="-300">
                                    <a:latin typeface="Cambria Math" panose="02040503050406030204" pitchFamily="18" charset="0"/>
                                    <a:cs typeface="Cambria Math" panose="02040503050406030204" pitchFamily="18" charset="0"/>
                                  </a:rPr>
                                  <m:t>𝒓</m:t>
                                </m:r>
                              </m:e>
                              <m:sub>
                                <m:r>
                                  <a:rPr lang="en-US" altLang="zh-CN" sz="2200" b="1" i="1" spc="-300">
                                    <a:latin typeface="Cambria Math" panose="02040503050406030204" pitchFamily="18" charset="0"/>
                                    <a:cs typeface="Cambria Math" panose="02040503050406030204" pitchFamily="18" charset="0"/>
                                  </a:rPr>
                                  <m:t>  </m:t>
                                </m:r>
                                <m:r>
                                  <a:rPr lang="en-US" altLang="zh-CN" sz="2200" b="1" i="1" spc="-300">
                                    <a:latin typeface="Cambria Math" panose="02040503050406030204" pitchFamily="18" charset="0"/>
                                    <a:cs typeface="Cambria Math" panose="02040503050406030204" pitchFamily="18" charset="0"/>
                                  </a:rPr>
                                  <m:t>𝟐</m:t>
                                </m:r>
                              </m:sub>
                            </m:sSub>
                          </m:e>
                          <m:sup>
                            <m:r>
                              <a:rPr lang="en-US" altLang="zh-CN" sz="2200" b="1" i="1" spc="-300">
                                <a:latin typeface="Cambria Math" panose="02040503050406030204" pitchFamily="18" charset="0"/>
                                <a:cs typeface="Cambria Math" panose="02040503050406030204" pitchFamily="18" charset="0"/>
                              </a:rPr>
                              <m:t>𝟐</m:t>
                            </m:r>
                          </m:sup>
                        </m:sSup>
                        <m:r>
                          <a:rPr lang="en-US" altLang="zh-CN" sz="2200" b="1" i="1" spc="-300">
                            <a:latin typeface="Cambria Math" panose="02040503050406030204" pitchFamily="18" charset="0"/>
                            <a:cs typeface="Cambria Math" panose="02040503050406030204" pitchFamily="18" charset="0"/>
                          </a:rPr>
                          <m:t>+</m:t>
                        </m:r>
                        <m:sSup>
                          <m:sSupPr>
                            <m:ctrlPr>
                              <a:rPr lang="en-US" altLang="zh-CN" sz="2200" b="1" i="1" spc="-300">
                                <a:latin typeface="Cambria Math" panose="02040503050406030204" pitchFamily="18" charset="0"/>
                                <a:cs typeface="Cambria Math" panose="02040503050406030204" pitchFamily="18" charset="0"/>
                              </a:rPr>
                            </m:ctrlPr>
                          </m:sSupPr>
                          <m:e>
                            <m:sSub>
                              <m:sSubPr>
                                <m:ctrlPr>
                                  <a:rPr lang="en-US" altLang="zh-CN" sz="2200" b="1" i="1" spc="-300">
                                    <a:latin typeface="Cambria Math" panose="02040503050406030204" pitchFamily="18" charset="0"/>
                                    <a:cs typeface="Cambria Math" panose="02040503050406030204" pitchFamily="18" charset="0"/>
                                  </a:rPr>
                                </m:ctrlPr>
                              </m:sSubPr>
                              <m:e>
                                <m:r>
                                  <a:rPr lang="en-US" altLang="zh-CN" sz="2200" b="1" i="1" spc="-300">
                                    <a:latin typeface="Cambria Math" panose="02040503050406030204" pitchFamily="18" charset="0"/>
                                    <a:cs typeface="Cambria Math" panose="02040503050406030204" pitchFamily="18" charset="0"/>
                                  </a:rPr>
                                  <m:t>𝒓</m:t>
                                </m:r>
                                <m:r>
                                  <a:rPr lang="en-US" altLang="zh-CN" sz="2200" b="1" i="1" spc="-300">
                                    <a:latin typeface="Cambria Math" panose="02040503050406030204" pitchFamily="18" charset="0"/>
                                    <a:cs typeface="Cambria Math" panose="02040503050406030204" pitchFamily="18" charset="0"/>
                                  </a:rPr>
                                  <m:t>  </m:t>
                                </m:r>
                              </m:e>
                              <m:sub>
                                <m:r>
                                  <a:rPr lang="en-US" altLang="zh-CN" sz="2200" b="1" i="1" spc="-300">
                                    <a:latin typeface="Cambria Math" panose="02040503050406030204" pitchFamily="18" charset="0"/>
                                    <a:cs typeface="Cambria Math" panose="02040503050406030204" pitchFamily="18" charset="0"/>
                                  </a:rPr>
                                  <m:t>𝟑</m:t>
                                </m:r>
                              </m:sub>
                            </m:sSub>
                          </m:e>
                          <m:sup>
                            <m:r>
                              <a:rPr lang="en-US" altLang="zh-CN" sz="2200" b="1" i="1" spc="-300">
                                <a:latin typeface="Cambria Math" panose="02040503050406030204" pitchFamily="18" charset="0"/>
                                <a:cs typeface="Cambria Math" panose="02040503050406030204" pitchFamily="18" charset="0"/>
                              </a:rPr>
                              <m:t>𝟐</m:t>
                            </m:r>
                          </m:sup>
                        </m:sSup>
                      </m:oMath>
                    </m:oMathPara>
                  </a14:m>
                  <a:endParaRPr lang="en-US" altLang="zh-CN" sz="2200" b="1" i="1" spc="-300">
                    <a:latin typeface="Cambria Math" panose="02040503050406030204" pitchFamily="18" charset="0"/>
                    <a:cs typeface="Cambria Math" panose="02040503050406030204" pitchFamily="18" charset="0"/>
                  </a:endParaRPr>
                </a:p>
                <a:p>
                  <a:pPr algn="l"/>
                  <a:r>
                    <a:rPr lang="en-US" altLang="zh-CN" sz="2200" b="1" i="1" spc="-300">
                      <a:latin typeface="Cambria Math" panose="02040503050406030204" pitchFamily="18" charset="0"/>
                      <a:cs typeface="Cambria Math" panose="02040503050406030204" pitchFamily="18" charset="0"/>
                    </a:rPr>
                    <a:t>                                                                                         </a:t>
                  </a:r>
                  <a14:m>
                    <m:oMath xmlns:m="http://schemas.openxmlformats.org/officeDocument/2006/math">
                      <m:r>
                        <a:rPr lang="en-US" altLang="zh-CN" sz="2200" b="1" i="1" spc="-300">
                          <a:latin typeface="Cambria Math" panose="02040503050406030204" pitchFamily="18" charset="0"/>
                          <a:cs typeface="Cambria Math" panose="02040503050406030204" pitchFamily="18" charset="0"/>
                        </a:rPr>
                        <m:t>=(</m:t>
                      </m:r>
                      <m:sSub>
                        <m:sSubPr>
                          <m:ctrlP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e>
                        <m:sub>
                          <m: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200" b="1" i="1" spc="-300">
                          <a:latin typeface="Cambria Math" panose="02040503050406030204" pitchFamily="18" charset="0"/>
                          <a:cs typeface="Cambria Math" panose="02040503050406030204" pitchFamily="18" charset="0"/>
                        </a:rPr>
                        <m:t>+</m:t>
                      </m:r>
                      <m:sSub>
                        <m:sSubPr>
                          <m:ctrlP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200" b="1" i="1" spc="-300">
                          <a:latin typeface="Cambria Math" panose="02040503050406030204" pitchFamily="18" charset="0"/>
                          <a:cs typeface="Cambria Math" panose="02040503050406030204" pitchFamily="18" charset="0"/>
                        </a:rPr>
                        <m:t>−</m:t>
                      </m:r>
                      <m:r>
                        <a:rPr lang="en-US" altLang="zh-CN" sz="2200" b="1" i="1" spc="-300">
                          <a:latin typeface="Cambria Math" panose="02040503050406030204" pitchFamily="18" charset="0"/>
                          <a:cs typeface="Cambria Math" panose="02040503050406030204" pitchFamily="18" charset="0"/>
                        </a:rPr>
                        <m:t>𝟐</m:t>
                      </m:r>
                      <m:sSup>
                        <m:sSupPr>
                          <m:ctrlPr>
                            <a:rPr lang="en-US" altLang="zh-CN" sz="2200" b="1" i="1" spc="-300">
                              <a:latin typeface="Cambria Math" panose="02040503050406030204" pitchFamily="18" charset="0"/>
                              <a:cs typeface="Cambria Math" panose="02040503050406030204" pitchFamily="18" charset="0"/>
                            </a:rPr>
                          </m:ctrlPr>
                        </m:sSupPr>
                        <m:e>
                          <m:r>
                            <a:rPr lang="en-US" altLang="zh-CN" sz="2200" b="1" i="1" spc="-300">
                              <a:latin typeface="Cambria Math" panose="02040503050406030204" pitchFamily="18" charset="0"/>
                              <a:cs typeface="Cambria Math" panose="02040503050406030204" pitchFamily="18" charset="0"/>
                            </a:rPr>
                            <m:t>)</m:t>
                          </m:r>
                        </m:e>
                        <m:sup>
                          <m:r>
                            <a:rPr lang="en-US" altLang="zh-CN" sz="2200" b="1" i="1" spc="-300">
                              <a:latin typeface="Cambria Math" panose="02040503050406030204" pitchFamily="18" charset="0"/>
                              <a:cs typeface="Cambria Math" panose="02040503050406030204" pitchFamily="18" charset="0"/>
                            </a:rPr>
                            <m:t>𝟐</m:t>
                          </m:r>
                        </m:sup>
                      </m:sSup>
                      <m:r>
                        <a:rPr lang="en-US" altLang="zh-CN" sz="2200" b="1" i="1" spc="-300">
                          <a:latin typeface="Cambria Math" panose="02040503050406030204" pitchFamily="18" charset="0"/>
                          <a:cs typeface="Cambria Math" panose="02040503050406030204" pitchFamily="18" charset="0"/>
                        </a:rPr>
                        <m:t>+(</m:t>
                      </m:r>
                      <m:sSub>
                        <m:sSubPr>
                          <m:ctrlP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200" b="1" i="1" spc="-300">
                          <a:latin typeface="Cambria Math" panose="02040503050406030204" pitchFamily="18" charset="0"/>
                          <a:cs typeface="Cambria Math" panose="02040503050406030204" pitchFamily="18" charset="0"/>
                        </a:rPr>
                        <m:t>−</m:t>
                      </m:r>
                      <m:sSub>
                        <m:sSubPr>
                          <m:ctrlP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sub>
                      </m:sSub>
                      <m:r>
                        <a:rPr lang="en-US" altLang="zh-CN" sz="2200" b="1" i="1" spc="-300">
                          <a:latin typeface="Cambria Math" panose="02040503050406030204" pitchFamily="18" charset="0"/>
                          <a:cs typeface="Cambria Math" panose="02040503050406030204" pitchFamily="18" charset="0"/>
                        </a:rPr>
                        <m:t>−</m:t>
                      </m:r>
                      <m:r>
                        <a:rPr lang="en-US" altLang="zh-CN" sz="2200" b="1" i="1" spc="-300">
                          <a:latin typeface="Cambria Math" panose="02040503050406030204" pitchFamily="18" charset="0"/>
                          <a:cs typeface="Cambria Math" panose="02040503050406030204" pitchFamily="18" charset="0"/>
                        </a:rPr>
                        <m:t>𝟏</m:t>
                      </m:r>
                      <m:sSup>
                        <m:sSupPr>
                          <m:ctrlPr>
                            <a:rPr lang="en-US" altLang="zh-CN" sz="2200" b="1" i="1" spc="-300">
                              <a:latin typeface="Cambria Math" panose="02040503050406030204" pitchFamily="18" charset="0"/>
                              <a:cs typeface="Cambria Math" panose="02040503050406030204" pitchFamily="18" charset="0"/>
                            </a:rPr>
                          </m:ctrlPr>
                        </m:sSupPr>
                        <m:e>
                          <m:r>
                            <a:rPr lang="en-US" altLang="zh-CN" sz="2200" b="1" i="1" spc="-300">
                              <a:latin typeface="Cambria Math" panose="02040503050406030204" pitchFamily="18" charset="0"/>
                              <a:cs typeface="Cambria Math" panose="02040503050406030204" pitchFamily="18" charset="0"/>
                            </a:rPr>
                            <m:t>)</m:t>
                          </m:r>
                        </m:e>
                        <m:sup>
                          <m:r>
                            <a:rPr lang="en-US" altLang="zh-CN" sz="2200" b="1" i="1" spc="-300">
                              <a:latin typeface="Cambria Math" panose="02040503050406030204" pitchFamily="18" charset="0"/>
                              <a:cs typeface="Cambria Math" panose="02040503050406030204" pitchFamily="18" charset="0"/>
                            </a:rPr>
                            <m:t>𝟐</m:t>
                          </m:r>
                        </m:sup>
                      </m:sSup>
                      <m:r>
                        <a:rPr lang="en-US" altLang="zh-CN" sz="2200" b="1" i="1" spc="-300">
                          <a:latin typeface="Cambria Math" panose="02040503050406030204" pitchFamily="18" charset="0"/>
                          <a:cs typeface="Cambria Math" panose="02040503050406030204" pitchFamily="18" charset="0"/>
                        </a:rPr>
                        <m:t>+(</m:t>
                      </m:r>
                      <m:sSub>
                        <m:sSubPr>
                          <m:ctrlP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200" b="1" i="1" spc="-300">
                          <a:latin typeface="Cambria Math" panose="02040503050406030204" pitchFamily="18" charset="0"/>
                          <a:cs typeface="Cambria Math" panose="02040503050406030204" pitchFamily="18" charset="0"/>
                        </a:rPr>
                        <m:t>+</m:t>
                      </m:r>
                      <m:sSub>
                        <m:sSubPr>
                          <m:ctrlPr>
                            <a:rPr lang="en-US" altLang="zh-CN" sz="2200" b="1" i="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200" b="1" spc="-30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200" b="1" i="1" spc="-300">
                          <a:latin typeface="Cambria Math" panose="02040503050406030204" pitchFamily="18" charset="0"/>
                          <a:cs typeface="Cambria Math" panose="02040503050406030204" pitchFamily="18" charset="0"/>
                        </a:rPr>
                        <m:t>−</m:t>
                      </m:r>
                      <m:r>
                        <a:rPr lang="en-US" altLang="zh-CN" sz="2200" b="1" i="1" spc="-300">
                          <a:latin typeface="Cambria Math" panose="02040503050406030204" pitchFamily="18" charset="0"/>
                          <a:cs typeface="Cambria Math" panose="02040503050406030204" pitchFamily="18" charset="0"/>
                        </a:rPr>
                        <m:t>𝟑</m:t>
                      </m:r>
                      <m:sSup>
                        <m:sSupPr>
                          <m:ctrlPr>
                            <a:rPr lang="en-US" altLang="zh-CN" sz="2200" b="1" i="1" spc="-300">
                              <a:latin typeface="Cambria Math" panose="02040503050406030204" pitchFamily="18" charset="0"/>
                              <a:cs typeface="Cambria Math" panose="02040503050406030204" pitchFamily="18" charset="0"/>
                            </a:rPr>
                          </m:ctrlPr>
                        </m:sSupPr>
                        <m:e>
                          <m:r>
                            <a:rPr lang="en-US" altLang="zh-CN" sz="2200" b="1" i="1" spc="-300">
                              <a:latin typeface="Cambria Math" panose="02040503050406030204" pitchFamily="18" charset="0"/>
                              <a:cs typeface="Cambria Math" panose="02040503050406030204" pitchFamily="18" charset="0"/>
                            </a:rPr>
                            <m:t>)</m:t>
                          </m:r>
                        </m:e>
                        <m:sup>
                          <m:r>
                            <a:rPr lang="en-US" altLang="zh-CN" sz="2200" b="1" i="1" spc="-300">
                              <a:latin typeface="Cambria Math" panose="02040503050406030204" pitchFamily="18" charset="0"/>
                              <a:cs typeface="Cambria Math" panose="02040503050406030204" pitchFamily="18" charset="0"/>
                            </a:rPr>
                            <m:t>𝟐</m:t>
                          </m:r>
                        </m:sup>
                      </m:sSup>
                    </m:oMath>
                  </a14:m>
                  <a:endParaRPr lang="en-US" altLang="zh-CN" sz="2200" b="1" i="1" spc="-300">
                    <a:latin typeface="Cambria Math" panose="02040503050406030204" pitchFamily="18" charset="0"/>
                    <a:cs typeface="Cambria Math" panose="020405030504060302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170" y="1622"/>
                  <a:ext cx="12984" cy="1288"/>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528" y="2098"/>
                  <a:ext cx="1258" cy="72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  </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oMath>
                    </m:oMathPara>
                  </a14:m>
                  <a:endParaRPr lang="zh-CN" altLang="en-US" sz="2400" b="1"/>
                </a:p>
              </p:txBody>
            </p:sp>
          </mc:Choice>
          <mc:Fallback>
            <p:sp>
              <p:nvSpPr>
                <p:cNvPr id="2" name="文本框 1"/>
                <p:cNvSpPr txBox="1">
                  <a:spLocks noRot="1" noChangeAspect="1" noMove="1" noResize="1" noEditPoints="1" noAdjustHandles="1" noChangeArrowheads="1" noChangeShapeType="1" noTextEdit="1"/>
                </p:cNvSpPr>
                <p:nvPr/>
              </p:nvSpPr>
              <p:spPr>
                <a:xfrm>
                  <a:off x="528" y="2098"/>
                  <a:ext cx="1258" cy="725"/>
                </a:xfrm>
                <a:prstGeom prst="rect">
                  <a:avLst/>
                </a:prstGeom>
                <a:blipFill rotWithShape="1">
                  <a:blip r:embed="rId2"/>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6" name="文本框 5"/>
              <p:cNvSpPr txBox="1"/>
              <p:nvPr/>
            </p:nvSpPr>
            <p:spPr>
              <a:xfrm>
                <a:off x="335280" y="3007360"/>
                <a:ext cx="8806180" cy="84772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f>
                        <m:fPr>
                          <m:ctrlPr>
                            <a:rPr lang="en-US" altLang="zh-CN" sz="2400" b="1" i="1" spc="-250">
                              <a:latin typeface="Cambria Math" panose="02040503050406030204" pitchFamily="18" charset="0"/>
                              <a:cs typeface="Cambria Math" panose="02040503050406030204" pitchFamily="18" charset="0"/>
                            </a:rPr>
                          </m:ctrlPr>
                        </m:fPr>
                        <m:num>
                          <m:r>
                            <a:rPr lang="en-US" altLang="zh-CN" sz="2400" b="1" i="1" spc="-250">
                              <a:latin typeface="Cambria Math" panose="02040503050406030204" pitchFamily="18" charset="0"/>
                              <a:cs typeface="Cambria Math" panose="02040503050406030204" pitchFamily="18" charset="0"/>
                            </a:rPr>
                            <m:t>𝝏</m:t>
                          </m:r>
                          <m:r>
                            <a:rPr lang="en-US" altLang="zh-CN" sz="2400" b="1" i="1">
                              <a:latin typeface="Cambria Math" panose="02040503050406030204" pitchFamily="18" charset="0"/>
                              <a:cs typeface="Cambria Math" panose="02040503050406030204" pitchFamily="18" charset="0"/>
                            </a:rPr>
                            <m:t>𝒇</m:t>
                          </m:r>
                        </m:num>
                        <m:den>
                          <m:sSub>
                            <m:sSubPr>
                              <m:ctrlPr>
                                <a:rPr lang="en-US" altLang="zh-CN" sz="2400" b="1" i="1" spc="-250">
                                  <a:latin typeface="Cambria Math" panose="02040503050406030204" pitchFamily="18" charset="0"/>
                                  <a:cs typeface="Cambria Math" panose="02040503050406030204" pitchFamily="18" charset="0"/>
                                </a:rPr>
                              </m:ctrlPr>
                            </m:sSubPr>
                            <m:e>
                              <m:r>
                                <a:rPr lang="en-US" altLang="zh-CN" sz="2400" b="1" i="1" spc="-250">
                                  <a:latin typeface="Cambria Math" panose="02040503050406030204" pitchFamily="18" charset="0"/>
                                  <a:cs typeface="Cambria Math" panose="02040503050406030204" pitchFamily="18" charset="0"/>
                                </a:rPr>
                                <m:t>𝝏</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spc="-250">
                                  <a:latin typeface="Cambria Math" panose="02040503050406030204" pitchFamily="18" charset="0"/>
                                  <a:cs typeface="Cambria Math" panose="02040503050406030204" pitchFamily="18" charset="0"/>
                                </a:rPr>
                                <m:t> </m:t>
                              </m:r>
                              <m:r>
                                <a:rPr lang="en-US" altLang="zh-CN" sz="2400" b="1" i="1" spc="-250">
                                  <a:latin typeface="Cambria Math" panose="02040503050406030204" pitchFamily="18" charset="0"/>
                                  <a:cs typeface="Cambria Math" panose="02040503050406030204" pitchFamily="18" charset="0"/>
                                </a:rPr>
                                <m:t>𝟏</m:t>
                              </m:r>
                            </m:sub>
                          </m:sSub>
                        </m:den>
                      </m:f>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𝟐</m:t>
                      </m:r>
                      <m:r>
                        <a:rPr lang="en-US" altLang="zh-CN" sz="2400" b="1" i="1" spc="-250">
                          <a:latin typeface="Cambria Math" panose="02040503050406030204" pitchFamily="18" charset="0"/>
                          <a:cs typeface="Cambria Math" panose="02040503050406030204" pitchFamily="18" charset="0"/>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400" b="1" i="1" spc="-250">
                          <a:latin typeface="Cambria Math" panose="02040503050406030204" pitchFamily="18" charset="0"/>
                          <a:cs typeface="Cambria Math" panose="02040503050406030204" pitchFamily="18" charset="0"/>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𝟐</m:t>
                      </m:r>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𝟐</m:t>
                      </m:r>
                      <m:r>
                        <a:rPr lang="en-US" altLang="zh-CN" sz="2400" b="1" i="1" spc="-250">
                          <a:latin typeface="Cambria Math" panose="02040503050406030204" pitchFamily="18" charset="0"/>
                          <a:cs typeface="Cambria Math" panose="02040503050406030204" pitchFamily="18" charset="0"/>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400" b="1" i="1" spc="-250">
                          <a:latin typeface="Cambria Math" panose="02040503050406030204" pitchFamily="18" charset="0"/>
                          <a:cs typeface="Cambria Math" panose="02040503050406030204" pitchFamily="18" charset="0"/>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𝟏</m:t>
                      </m:r>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𝟐</m:t>
                      </m:r>
                      <m:r>
                        <a:rPr lang="en-US" altLang="zh-CN" sz="2400" b="1" i="1" spc="-250">
                          <a:latin typeface="Cambria Math" panose="02040503050406030204" pitchFamily="18" charset="0"/>
                          <a:cs typeface="Cambria Math" panose="02040503050406030204" pitchFamily="18" charset="0"/>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400" b="1" i="1" spc="-250">
                          <a:latin typeface="Cambria Math" panose="02040503050406030204" pitchFamily="18" charset="0"/>
                          <a:cs typeface="Cambria Math" panose="02040503050406030204" pitchFamily="18" charset="0"/>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𝟑</m:t>
                      </m:r>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𝟎</m:t>
                      </m:r>
                    </m:oMath>
                  </m:oMathPara>
                </a14:m>
                <a:endParaRPr lang="en-US" altLang="zh-CN" sz="2400" b="1" i="1" spc="-250">
                  <a:latin typeface="Cambria Math" panose="02040503050406030204" pitchFamily="18" charset="0"/>
                  <a:cs typeface="Cambria Math" panose="020405030504060302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335280" y="3007360"/>
                <a:ext cx="8806180" cy="84772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335280" y="4087495"/>
                <a:ext cx="8806180" cy="84772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f>
                        <m:fPr>
                          <m:ctrlPr>
                            <a:rPr lang="en-US" altLang="zh-CN" sz="2400" b="1" i="1" spc="-250">
                              <a:latin typeface="Cambria Math" panose="02040503050406030204" pitchFamily="18" charset="0"/>
                              <a:cs typeface="Cambria Math" panose="02040503050406030204" pitchFamily="18" charset="0"/>
                            </a:rPr>
                          </m:ctrlPr>
                        </m:fPr>
                        <m:num>
                          <m:r>
                            <a:rPr lang="en-US" altLang="zh-CN" sz="2400" b="1" i="1" spc="-250">
                              <a:latin typeface="Cambria Math" panose="02040503050406030204" pitchFamily="18" charset="0"/>
                              <a:cs typeface="Cambria Math" panose="02040503050406030204" pitchFamily="18" charset="0"/>
                            </a:rPr>
                            <m:t>𝝏</m:t>
                          </m:r>
                          <m:r>
                            <a:rPr lang="en-US" altLang="zh-CN" sz="2400" b="1" i="1">
                              <a:latin typeface="Cambria Math" panose="02040503050406030204" pitchFamily="18" charset="0"/>
                              <a:cs typeface="Cambria Math" panose="02040503050406030204" pitchFamily="18" charset="0"/>
                            </a:rPr>
                            <m:t>𝒇</m:t>
                          </m:r>
                        </m:num>
                        <m:den>
                          <m:sSub>
                            <m:sSubPr>
                              <m:ctrlPr>
                                <a:rPr lang="en-US" altLang="zh-CN" sz="2400" b="1" i="1" spc="-250">
                                  <a:latin typeface="Cambria Math" panose="02040503050406030204" pitchFamily="18" charset="0"/>
                                  <a:cs typeface="Cambria Math" panose="02040503050406030204" pitchFamily="18" charset="0"/>
                                </a:rPr>
                              </m:ctrlPr>
                            </m:sSubPr>
                            <m:e>
                              <m:r>
                                <a:rPr lang="en-US" altLang="zh-CN" sz="2400" b="1" i="1" spc="-250">
                                  <a:latin typeface="Cambria Math" panose="02040503050406030204" pitchFamily="18" charset="0"/>
                                  <a:cs typeface="Cambria Math" panose="02040503050406030204" pitchFamily="18" charset="0"/>
                                </a:rPr>
                                <m:t>𝝏</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spc="-250">
                                  <a:latin typeface="Cambria Math" panose="02040503050406030204" pitchFamily="18" charset="0"/>
                                  <a:cs typeface="Cambria Math" panose="02040503050406030204" pitchFamily="18" charset="0"/>
                                </a:rPr>
                                <m:t>  </m:t>
                              </m:r>
                              <m:r>
                                <a:rPr lang="en-US" altLang="zh-CN" sz="2400" b="1" i="1" spc="-250">
                                  <a:latin typeface="Cambria Math" panose="02040503050406030204" pitchFamily="18" charset="0"/>
                                  <a:cs typeface="Cambria Math" panose="02040503050406030204" pitchFamily="18" charset="0"/>
                                </a:rPr>
                                <m:t>𝟐</m:t>
                              </m:r>
                            </m:sub>
                          </m:sSub>
                        </m:den>
                      </m:f>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𝟐</m:t>
                      </m:r>
                      <m:r>
                        <a:rPr lang="en-US" altLang="zh-CN" sz="2400" b="1" i="1" spc="-250">
                          <a:latin typeface="Cambria Math" panose="02040503050406030204" pitchFamily="18" charset="0"/>
                          <a:cs typeface="Cambria Math" panose="02040503050406030204" pitchFamily="18" charset="0"/>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400" b="1" i="1" spc="-250">
                          <a:latin typeface="Cambria Math" panose="02040503050406030204" pitchFamily="18" charset="0"/>
                          <a:cs typeface="Cambria Math" panose="02040503050406030204" pitchFamily="18" charset="0"/>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𝟐</m:t>
                      </m:r>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𝟐</m:t>
                      </m:r>
                      <m:r>
                        <a:rPr lang="en-US" altLang="zh-CN" sz="2400" b="1" i="1" spc="-250">
                          <a:latin typeface="Cambria Math" panose="02040503050406030204" pitchFamily="18" charset="0"/>
                          <a:cs typeface="Cambria Math" panose="02040503050406030204" pitchFamily="18" charset="0"/>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400" b="1" i="1" spc="-250">
                          <a:latin typeface="Cambria Math" panose="02040503050406030204" pitchFamily="18" charset="0"/>
                          <a:cs typeface="Cambria Math" panose="02040503050406030204" pitchFamily="18" charset="0"/>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𝟏</m:t>
                      </m:r>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𝟐</m:t>
                      </m:r>
                      <m:r>
                        <a:rPr lang="en-US" altLang="zh-CN" sz="2400" b="1" i="1" spc="-250">
                          <a:latin typeface="Cambria Math" panose="02040503050406030204" pitchFamily="18" charset="0"/>
                          <a:cs typeface="Cambria Math" panose="02040503050406030204" pitchFamily="18" charset="0"/>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400" b="1" i="1" spc="-250">
                          <a:latin typeface="Cambria Math" panose="02040503050406030204" pitchFamily="18" charset="0"/>
                          <a:cs typeface="Cambria Math" panose="02040503050406030204" pitchFamily="18" charset="0"/>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𝟑</m:t>
                      </m:r>
                      <m:r>
                        <a:rPr lang="en-US" altLang="zh-CN" sz="2400" b="1" i="1" spc="-250">
                          <a:latin typeface="Cambria Math" panose="02040503050406030204" pitchFamily="18" charset="0"/>
                          <a:cs typeface="Cambria Math" panose="02040503050406030204" pitchFamily="18" charset="0"/>
                        </a:rPr>
                        <m:t>)=</m:t>
                      </m:r>
                      <m:r>
                        <a:rPr lang="en-US" altLang="zh-CN" sz="2400" b="1" i="1" spc="-250">
                          <a:latin typeface="Cambria Math" panose="02040503050406030204" pitchFamily="18" charset="0"/>
                          <a:cs typeface="Cambria Math" panose="02040503050406030204" pitchFamily="18" charset="0"/>
                        </a:rPr>
                        <m:t>𝟎</m:t>
                      </m:r>
                    </m:oMath>
                  </m:oMathPara>
                </a14:m>
                <a:endParaRPr lang="en-US" altLang="zh-CN" sz="2400" b="1" i="1" spc="-250">
                  <a:latin typeface="Cambria Math" panose="02040503050406030204" pitchFamily="18" charset="0"/>
                  <a:cs typeface="Cambria Math" panose="02040503050406030204" pitchFamily="18"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335280" y="4087495"/>
                <a:ext cx="8806180" cy="84772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noChangeArrowheads="1"/>
          </p:cNvSpPr>
          <p:nvPr/>
        </p:nvSpPr>
        <p:spPr bwMode="auto">
          <a:xfrm>
            <a:off x="702365" y="1960729"/>
            <a:ext cx="496790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dirty="0">
                <a:ea typeface="黑体" panose="02010609060101010101" pitchFamily="49" charset="-122"/>
                <a:cs typeface="Times New Roman" panose="02020603050405020304" pitchFamily="18" charset="0"/>
              </a:rPr>
              <a:t>Least square problem</a:t>
            </a:r>
            <a:r>
              <a:rPr lang="zh-CN" altLang="en-US" sz="2400" dirty="0">
                <a:ea typeface="黑体" panose="02010609060101010101" pitchFamily="49" charset="-122"/>
                <a:cs typeface="Times New Roman" panose="02020603050405020304" pitchFamily="18" charset="0"/>
              </a:rPr>
              <a:t>：</a:t>
            </a:r>
            <a:endParaRPr lang="zh-CN" altLang="en-US" sz="2400" dirty="0">
              <a:ea typeface="黑体" panose="02010609060101010101" pitchFamily="49" charset="-122"/>
              <a:cs typeface="Times New Roman" panose="02020603050405020304" pitchFamily="18" charset="0"/>
            </a:endParaRPr>
          </a:p>
        </p:txBody>
      </p:sp>
      <p:grpSp>
        <p:nvGrpSpPr>
          <p:cNvPr id="4" name="组合 3"/>
          <p:cNvGrpSpPr/>
          <p:nvPr/>
        </p:nvGrpSpPr>
        <p:grpSpPr>
          <a:xfrm>
            <a:off x="3141980" y="2781300"/>
            <a:ext cx="3467735" cy="859155"/>
            <a:chOff x="4819" y="6307"/>
            <a:chExt cx="4994" cy="1353"/>
          </a:xfrm>
        </p:grpSpPr>
        <mc:AlternateContent xmlns:mc="http://schemas.openxmlformats.org/markup-compatibility/2006">
          <mc:Choice xmlns:a14="http://schemas.microsoft.com/office/drawing/2010/main" Requires="a14">
            <p:sp>
              <p:nvSpPr>
                <p:cNvPr id="26" name="文本框 25"/>
                <p:cNvSpPr txBox="1"/>
                <p:nvPr/>
              </p:nvSpPr>
              <p:spPr>
                <a:xfrm>
                  <a:off x="4819" y="6307"/>
                  <a:ext cx="4994" cy="897"/>
                </a:xfrm>
                <a:prstGeom prst="rect">
                  <a:avLst/>
                </a:prstGeom>
              </p:spPr>
              <p:txBody>
                <a:bodyPr wrap="square">
                  <a:spAutoFit/>
                </a:bodyPr>
                <a:lstStyle/>
                <a:p>
                  <a:pPr marL="0" indent="0"/>
                  <a:r>
                    <a:rPr lang="en-US" altLang="zh-CN" sz="2800" b="1">
                      <a:solidFill>
                        <a:srgbClr val="00B0F0"/>
                      </a:solidFill>
                      <a:latin typeface="Times New Roman" panose="02020603050405020304" pitchFamily="18" charset="0"/>
                      <a:ea typeface="Inter"/>
                      <a:cs typeface="Times New Roman" panose="02020603050405020304" pitchFamily="18" charset="0"/>
                      <a:sym typeface="+mn-ea"/>
                    </a:rPr>
                    <a:t>argmin  ||</a:t>
                  </a:r>
                  <a:r>
                    <a:rPr lang="en-US" altLang="zh-CN" sz="2800" b="1" i="0">
                      <a:solidFill>
                        <a:srgbClr val="00B0F0"/>
                      </a:solidFill>
                      <a:latin typeface="Times New Roman" panose="02020603050405020304" pitchFamily="18" charset="0"/>
                      <a:ea typeface="Inter"/>
                      <a:cs typeface="Times New Roman" panose="02020603050405020304" pitchFamily="18" charset="0"/>
                    </a:rPr>
                    <a:t>A</a:t>
                  </a:r>
                  <a14:m>
                    <m:oMath xmlns:m="http://schemas.openxmlformats.org/officeDocument/2006/math">
                      <m:r>
                        <a:rPr lang="en-US" altLang="zh-CN" sz="2800" b="1" spc="-250">
                          <a:solidFill>
                            <a:srgbClr val="00B0F0"/>
                          </a:solidFill>
                          <a:latin typeface="Cambria Math" panose="02040503050406030204" pitchFamily="18" charset="0"/>
                          <a:ea typeface="汉仪文黑-85W" panose="00020600040101010101" charset="-122"/>
                          <a:cs typeface="Cambria Math" panose="02040503050406030204" pitchFamily="18" charset="0"/>
                          <a:sym typeface="+mn-ea"/>
                        </a:rPr>
                        <m:t>𝐱</m:t>
                      </m:r>
                      <m:r>
                        <a:rPr lang="en-US" altLang="zh-CN" sz="2800" b="1" spc="-250">
                          <a:solidFill>
                            <a:srgbClr val="00B0F0"/>
                          </a:solidFill>
                          <a:latin typeface="Cambria Math" panose="02040503050406030204" pitchFamily="18" charset="0"/>
                          <a:ea typeface="MS Mincho" panose="02020609040205080304" charset="-128"/>
                          <a:cs typeface="Cambria Math" panose="02040503050406030204" pitchFamily="18" charset="0"/>
                          <a:sym typeface="+mn-ea"/>
                        </a:rPr>
                        <m:t>−</m:t>
                      </m:r>
                      <m:sSubSup>
                        <m:sSubSupPr>
                          <m:ctrlPr>
                            <a:rPr lang="en-US" altLang="zh-CN" sz="2800" b="1" i="1">
                              <a:solidFill>
                                <a:srgbClr val="00B0F0"/>
                              </a:solidFill>
                              <a:latin typeface="Cambria Math" panose="02040503050406030204" pitchFamily="18" charset="0"/>
                              <a:ea typeface="Inter"/>
                              <a:cs typeface="Cambria Math" panose="02040503050406030204" pitchFamily="18" charset="0"/>
                            </a:rPr>
                          </m:ctrlPr>
                        </m:sSubSupPr>
                        <m:e>
                          <m:r>
                            <a:rPr lang="en-US" altLang="zh-CN" sz="2800" b="1">
                              <a:solidFill>
                                <a:srgbClr val="00B0F0"/>
                              </a:solidFill>
                              <a:latin typeface="Cambria Math" panose="02040503050406030204" pitchFamily="18" charset="0"/>
                              <a:ea typeface="Inter"/>
                              <a:cs typeface="Cambria Math" panose="02040503050406030204" pitchFamily="18" charset="0"/>
                              <a:sym typeface="+mn-ea"/>
                            </a:rPr>
                            <m:t>𝐛</m:t>
                          </m:r>
                          <m:r>
                            <a:rPr lang="en-US" altLang="zh-CN" sz="2800" b="1">
                              <a:solidFill>
                                <a:srgbClr val="00B0F0"/>
                              </a:solidFill>
                              <a:latin typeface="Cambria Math" panose="02040503050406030204" pitchFamily="18" charset="0"/>
                              <a:ea typeface="MS Mincho" panose="02020609040205080304" charset="-128"/>
                              <a:cs typeface="Cambria Math" panose="02040503050406030204" pitchFamily="18" charset="0"/>
                              <a:sym typeface="+mn-ea"/>
                            </a:rPr>
                            <m:t>||</m:t>
                          </m:r>
                        </m:e>
                        <m:sub>
                          <m:r>
                            <a:rPr lang="en-US" altLang="zh-CN" sz="2800" b="1" i="1">
                              <a:solidFill>
                                <a:srgbClr val="00B0F0"/>
                              </a:solidFill>
                              <a:latin typeface="Cambria Math" panose="02040503050406030204" pitchFamily="18" charset="0"/>
                              <a:ea typeface="MS Mincho" panose="02020609040205080304" charset="-128"/>
                              <a:cs typeface="Cambria Math" panose="02040503050406030204" pitchFamily="18" charset="0"/>
                            </a:rPr>
                            <m:t>𝟐</m:t>
                          </m:r>
                        </m:sub>
                        <m:sup>
                          <m:r>
                            <a:rPr lang="en-US" altLang="zh-CN" sz="2800" b="1" i="1">
                              <a:solidFill>
                                <a:srgbClr val="00B0F0"/>
                              </a:solidFill>
                              <a:latin typeface="Cambria Math" panose="02040503050406030204" pitchFamily="18" charset="0"/>
                              <a:ea typeface="MS Mincho" panose="02020609040205080304" charset="-128"/>
                              <a:cs typeface="Cambria Math" panose="02040503050406030204" pitchFamily="18" charset="0"/>
                            </a:rPr>
                            <m:t>𝟐</m:t>
                          </m:r>
                        </m:sup>
                      </m:sSubSup>
                    </m:oMath>
                  </a14:m>
                  <a:endParaRPr lang="en-US" altLang="zh-CN" sz="2800" b="1" i="1">
                    <a:solidFill>
                      <a:srgbClr val="00B0F0"/>
                    </a:solidFill>
                    <a:latin typeface="Cambria Math" panose="02040503050406030204" pitchFamily="18" charset="0"/>
                    <a:ea typeface="MS Mincho" panose="02020609040205080304" charset="-128"/>
                    <a:cs typeface="Cambria Math" panose="02040503050406030204" pitchFamily="18" charset="0"/>
                  </a:endParaRPr>
                </a:p>
              </p:txBody>
            </p:sp>
          </mc:Choice>
          <mc:Fallback>
            <p:sp>
              <p:nvSpPr>
                <p:cNvPr id="26" name="文本框 25"/>
                <p:cNvSpPr txBox="1">
                  <a:spLocks noRot="1" noChangeAspect="1" noMove="1" noResize="1" noEditPoints="1" noAdjustHandles="1" noChangeArrowheads="1" noChangeShapeType="1" noTextEdit="1"/>
                </p:cNvSpPr>
                <p:nvPr/>
              </p:nvSpPr>
              <p:spPr>
                <a:xfrm>
                  <a:off x="4819" y="6307"/>
                  <a:ext cx="4994" cy="897"/>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5047" y="6838"/>
                  <a:ext cx="1183" cy="822"/>
                </a:xfrm>
                <a:prstGeom prst="rect">
                  <a:avLst/>
                </a:prstGeom>
                <a:noFill/>
              </p:spPr>
              <p:txBody>
                <a:bodyPr wrap="square" rtlCol="0" anchor="t">
                  <a:spAutoFit/>
                </a:bodyPr>
                <a:lstStyle/>
                <a:p>
                  <a14:m>
                    <m:oMathPara xmlns:m="http://schemas.openxmlformats.org/officeDocument/2006/math">
                      <m:oMathParaPr>
                        <m:jc m:val="centerGroup"/>
                      </m:oMathParaPr>
                      <m:oMath xmlns:m="http://schemas.openxmlformats.org/officeDocument/2006/math">
                        <m:r>
                          <a:rPr lang="en-US" altLang="zh-CN" sz="2800" b="1" spc="-250">
                            <a:solidFill>
                              <a:srgbClr val="00B0F0"/>
                            </a:solidFill>
                            <a:latin typeface="Cambria Math" panose="02040503050406030204" pitchFamily="18" charset="0"/>
                            <a:ea typeface="汉仪文黑-85W" panose="00020600040101010101" charset="-122"/>
                            <a:cs typeface="Cambria Math" panose="02040503050406030204" pitchFamily="18" charset="0"/>
                            <a:sym typeface="+mn-ea"/>
                          </a:rPr>
                          <m:t>𝐱</m:t>
                        </m:r>
                      </m:oMath>
                    </m:oMathPara>
                  </a14:m>
                  <a:endParaRPr lang="en-US" altLang="zh-CN" sz="2800" b="1" spc="-250">
                    <a:solidFill>
                      <a:srgbClr val="00B0F0"/>
                    </a:solidFill>
                    <a:latin typeface="Cambria Math" panose="02040503050406030204" pitchFamily="18" charset="0"/>
                    <a:ea typeface="汉仪文黑-85W" panose="00020600040101010101" charset="-122"/>
                    <a:cs typeface="Cambria Math" panose="02040503050406030204" pitchFamily="18" charset="0"/>
                    <a:sym typeface="+mn-ea"/>
                  </a:endParaRPr>
                </a:p>
              </p:txBody>
            </p:sp>
          </mc:Choice>
          <mc:Fallback>
            <p:sp>
              <p:nvSpPr>
                <p:cNvPr id="3" name="文本框 2"/>
                <p:cNvSpPr txBox="1">
                  <a:spLocks noRot="1" noChangeAspect="1" noMove="1" noResize="1" noEditPoints="1" noAdjustHandles="1" noChangeArrowheads="1" noChangeShapeType="1" noTextEdit="1"/>
                </p:cNvSpPr>
                <p:nvPr/>
              </p:nvSpPr>
              <p:spPr>
                <a:xfrm>
                  <a:off x="5047" y="6838"/>
                  <a:ext cx="1183" cy="822"/>
                </a:xfrm>
                <a:prstGeom prst="rect">
                  <a:avLst/>
                </a:prstGeom>
                <a:blipFill rotWithShape="1">
                  <a:blip r:embed="rId2"/>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5" name="文本框 4"/>
              <p:cNvSpPr txBox="1"/>
              <p:nvPr/>
            </p:nvSpPr>
            <p:spPr>
              <a:xfrm>
                <a:off x="396240" y="1052830"/>
                <a:ext cx="5771515" cy="612140"/>
              </a:xfrm>
              <a:prstGeom prst="rect">
                <a:avLst/>
              </a:prstGeom>
              <a:noFill/>
            </p:spPr>
            <p:txBody>
              <a:bodyPr wrap="none" rtlCol="0" anchor="t">
                <a:noAutofit/>
              </a:bodyPr>
              <a:lstStyle/>
              <a:p>
                <a:pPr algn="ctr"/>
                <a14:m>
                  <m:oMath xmlns:m="http://schemas.openxmlformats.org/officeDocument/2006/math">
                    <m:r>
                      <a:rPr lang="en-US" altLang="zh-CN" sz="3200" b="1" i="1">
                        <a:solidFill>
                          <a:srgbClr val="FF0000"/>
                        </a:solidFill>
                        <a:latin typeface="Cambria Math" panose="02040503050406030204" pitchFamily="18" charset="0"/>
                        <a:ea typeface="汉仪文黑-85W" panose="00020600040101010101" charset="-122"/>
                        <a:cs typeface="Cambria Math" panose="02040503050406030204" pitchFamily="18" charset="0"/>
                      </a:rPr>
                      <m:t>𝑨</m:t>
                    </m:r>
                    <m:r>
                      <a:rPr lang="en-US" altLang="zh-CN" sz="3200" b="1">
                        <a:solidFill>
                          <a:srgbClr val="FF0000"/>
                        </a:solidFill>
                        <a:latin typeface="Cambria Math" panose="02040503050406030204" pitchFamily="18" charset="0"/>
                        <a:ea typeface="汉仪文黑-85W" panose="00020600040101010101" charset="-122"/>
                        <a:cs typeface="Cambria Math" panose="02040503050406030204" pitchFamily="18" charset="0"/>
                        <a:sym typeface="+mn-ea"/>
                      </a:rPr>
                      <m:t>𝐱</m:t>
                    </m:r>
                    <m:r>
                      <a:rPr lang="en-US" altLang="zh-CN" sz="3200" b="1" i="1">
                        <a:solidFill>
                          <a:srgbClr val="FF0000"/>
                        </a:solidFill>
                        <a:latin typeface="Cambria Math" panose="02040503050406030204" pitchFamily="18" charset="0"/>
                        <a:ea typeface="MS Mincho" charset="0"/>
                        <a:cs typeface="Cambria Math" panose="02040503050406030204" pitchFamily="18" charset="0"/>
                      </a:rPr>
                      <m:t>≠</m:t>
                    </m:r>
                    <m:r>
                      <a:rPr lang="en-US" altLang="zh-CN" sz="3200" b="1" i="1">
                        <a:solidFill>
                          <a:srgbClr val="FF0000"/>
                        </a:solidFill>
                        <a:latin typeface="Cambria Math" panose="02040503050406030204" pitchFamily="18" charset="0"/>
                        <a:ea typeface="汉仪文黑-85W" panose="00020600040101010101" charset="-122"/>
                        <a:cs typeface="Cambria Math" panose="02040503050406030204" pitchFamily="18" charset="0"/>
                      </a:rPr>
                      <m:t>𝒃</m:t>
                    </m:r>
                  </m:oMath>
                </a14:m>
                <a:r>
                  <a:rPr lang="en-US" altLang="zh-CN" sz="3200" b="1">
                    <a:solidFill>
                      <a:srgbClr val="FF0000"/>
                    </a:solidFill>
                    <a:latin typeface="Times New Roman" panose="02020603050405020304" pitchFamily="18" charset="0"/>
                    <a:ea typeface="汉仪文黑-85W" panose="00020600040101010101" charset="-122"/>
                    <a:cs typeface="Times New Roman" panose="02020603050405020304" pitchFamily="18" charset="0"/>
                  </a:rPr>
                  <a:t> (inconsistent systems)</a:t>
                </a:r>
                <a:endParaRPr lang="en-US" altLang="zh-CN" sz="3200" b="1">
                  <a:solidFill>
                    <a:srgbClr val="FF0000"/>
                  </a:solidFill>
                  <a:latin typeface="Times New Roman" panose="02020603050405020304" pitchFamily="18" charset="0"/>
                  <a:ea typeface="汉仪文黑-85W" panose="00020600040101010101" charset="-122"/>
                  <a:cs typeface="Times New Roman" panose="02020603050405020304" pitchFamily="18"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396240" y="1052830"/>
                <a:ext cx="5771515" cy="612140"/>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9"/>
          <p:cNvSpPr txBox="1">
            <a:spLocks noChangeArrowheads="1"/>
          </p:cNvSpPr>
          <p:nvPr/>
        </p:nvSpPr>
        <p:spPr bwMode="auto">
          <a:xfrm>
            <a:off x="142875" y="1052736"/>
            <a:ext cx="900112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dirty="0">
                <a:solidFill>
                  <a:srgbClr val="7030A0"/>
                </a:solidFill>
                <a:cs typeface="Times New Roman" panose="02020603050405020304" pitchFamily="18" charset="0"/>
              </a:rPr>
              <a:t>Example: </a:t>
            </a:r>
            <a:r>
              <a:rPr lang="en-US" altLang="zh-CN" sz="2400" b="1" dirty="0">
                <a:cs typeface="Times New Roman" panose="02020603050405020304" pitchFamily="18" charset="0"/>
              </a:rPr>
              <a:t>Find the best line and best parabola for the four data points (−1,1), (0,0), (1,0) and (2,−2).</a:t>
            </a:r>
            <a:endParaRPr lang="en-US" altLang="zh-CN" sz="2400" b="1" dirty="0">
              <a:cs typeface="Times New Roman" panose="02020603050405020304" pitchFamily="18" charset="0"/>
            </a:endParaRPr>
          </a:p>
        </p:txBody>
      </p:sp>
      <p:sp>
        <p:nvSpPr>
          <p:cNvPr id="5" name="TextBox 9"/>
          <p:cNvSpPr txBox="1">
            <a:spLocks noChangeArrowheads="1"/>
          </p:cNvSpPr>
          <p:nvPr/>
        </p:nvSpPr>
        <p:spPr bwMode="auto">
          <a:xfrm>
            <a:off x="142875" y="3068831"/>
            <a:ext cx="9001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a:cs typeface="Times New Roman" panose="02020603050405020304" pitchFamily="18" charset="0"/>
              </a:rPr>
              <a:t>(2) Forcing the model to fit the data yields</a:t>
            </a:r>
            <a:endParaRPr lang="en-US" altLang="zh-CN" sz="2400" b="1">
              <a:cs typeface="Times New Roman" panose="02020603050405020304" pitchFamily="18" charset="0"/>
            </a:endParaRPr>
          </a:p>
        </p:txBody>
      </p:sp>
      <p:sp>
        <p:nvSpPr>
          <p:cNvPr id="9" name="TextBox 10"/>
          <p:cNvSpPr txBox="1">
            <a:spLocks noChangeArrowheads="1"/>
          </p:cNvSpPr>
          <p:nvPr/>
        </p:nvSpPr>
        <p:spPr bwMode="auto">
          <a:xfrm>
            <a:off x="142875" y="2276872"/>
            <a:ext cx="8715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dirty="0">
                <a:cs typeface="Times New Roman" panose="02020603050405020304" pitchFamily="18" charset="0"/>
              </a:rPr>
              <a:t>(1) Choose the model </a:t>
            </a:r>
            <a:r>
              <a:rPr lang="en-US" altLang="zh-CN" sz="2400" b="1" i="1" dirty="0">
                <a:cs typeface="Times New Roman" panose="02020603050405020304" pitchFamily="18" charset="0"/>
              </a:rPr>
              <a:t>y</a:t>
            </a:r>
            <a:r>
              <a:rPr lang="en-US" altLang="zh-CN" sz="2400" b="1" dirty="0">
                <a:cs typeface="Times New Roman" panose="02020603050405020304" pitchFamily="18" charset="0"/>
              </a:rPr>
              <a:t>=</a:t>
            </a:r>
            <a:r>
              <a:rPr lang="en-US" altLang="zh-CN" sz="2400" b="1" i="1" dirty="0">
                <a:cs typeface="Times New Roman" panose="02020603050405020304" pitchFamily="18" charset="0"/>
              </a:rPr>
              <a:t>c</a:t>
            </a:r>
            <a:r>
              <a:rPr lang="en-US" altLang="zh-CN" sz="2400" b="1" baseline="-25000" dirty="0">
                <a:cs typeface="Times New Roman" panose="02020603050405020304" pitchFamily="18" charset="0"/>
              </a:rPr>
              <a:t>1</a:t>
            </a:r>
            <a:r>
              <a:rPr lang="en-US" altLang="zh-CN" sz="2400" b="1" dirty="0">
                <a:cs typeface="Times New Roman" panose="02020603050405020304" pitchFamily="18" charset="0"/>
              </a:rPr>
              <a:t>+</a:t>
            </a:r>
            <a:r>
              <a:rPr lang="en-US" altLang="zh-CN" sz="2400" b="1" i="1" dirty="0">
                <a:cs typeface="Times New Roman" panose="02020603050405020304" pitchFamily="18" charset="0"/>
              </a:rPr>
              <a:t>c</a:t>
            </a:r>
            <a:r>
              <a:rPr lang="en-US" altLang="zh-CN" sz="2400" b="1" baseline="-25000" dirty="0">
                <a:cs typeface="Times New Roman" panose="02020603050405020304" pitchFamily="18" charset="0"/>
              </a:rPr>
              <a:t>2</a:t>
            </a:r>
            <a:r>
              <a:rPr lang="en-US" altLang="zh-CN" sz="2400" b="1" i="1" dirty="0">
                <a:cs typeface="Times New Roman" panose="02020603050405020304" pitchFamily="18" charset="0"/>
              </a:rPr>
              <a:t>t </a:t>
            </a:r>
            <a:r>
              <a:rPr lang="en-US" altLang="zh-CN" sz="2400" b="1" dirty="0">
                <a:cs typeface="Times New Roman" panose="02020603050405020304" pitchFamily="18" charset="0"/>
              </a:rPr>
              <a:t>.  </a:t>
            </a:r>
            <a:endParaRPr lang="en-US" altLang="zh-CN" sz="2400" b="1" dirty="0">
              <a:cs typeface="Times New Roman" panose="02020603050405020304" pitchFamily="18" charset="0"/>
            </a:endParaRPr>
          </a:p>
        </p:txBody>
      </p:sp>
      <p:sp>
        <p:nvSpPr>
          <p:cNvPr id="7" name="TextBox 8"/>
          <p:cNvSpPr txBox="1">
            <a:spLocks noChangeArrowheads="1"/>
          </p:cNvSpPr>
          <p:nvPr/>
        </p:nvSpPr>
        <p:spPr bwMode="auto">
          <a:xfrm>
            <a:off x="142875" y="6000750"/>
            <a:ext cx="888873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a:cs typeface="Times New Roman" panose="02020603050405020304" pitchFamily="18" charset="0"/>
              </a:rPr>
              <a:t>Solving for the coefficients </a:t>
            </a:r>
            <a:r>
              <a:rPr lang="en-US" altLang="zh-CN" sz="2400" b="1" i="1">
                <a:cs typeface="Times New Roman" panose="02020603050405020304" pitchFamily="18" charset="0"/>
              </a:rPr>
              <a:t>c</a:t>
            </a:r>
            <a:r>
              <a:rPr lang="en-US" altLang="zh-CN" sz="2400" b="1" baseline="-25000">
                <a:cs typeface="Times New Roman" panose="02020603050405020304" pitchFamily="18" charset="0"/>
              </a:rPr>
              <a:t>1</a:t>
            </a:r>
            <a:r>
              <a:rPr lang="en-US" altLang="zh-CN" sz="2400" b="1">
                <a:cs typeface="Times New Roman" panose="02020603050405020304" pitchFamily="18" charset="0"/>
              </a:rPr>
              <a:t> and </a:t>
            </a:r>
            <a:r>
              <a:rPr lang="en-US" altLang="zh-CN" sz="2400" b="1" i="1">
                <a:cs typeface="Times New Roman" panose="02020603050405020304" pitchFamily="18" charset="0"/>
              </a:rPr>
              <a:t>c</a:t>
            </a:r>
            <a:r>
              <a:rPr lang="en-US" altLang="zh-CN" sz="2400" b="1" baseline="-25000">
                <a:cs typeface="Times New Roman" panose="02020603050405020304" pitchFamily="18" charset="0"/>
              </a:rPr>
              <a:t>2</a:t>
            </a:r>
            <a:r>
              <a:rPr lang="en-US" altLang="zh-CN" sz="2400" b="1">
                <a:cs typeface="Times New Roman" panose="02020603050405020304" pitchFamily="18" charset="0"/>
              </a:rPr>
              <a:t> results in the best line </a:t>
            </a:r>
            <a:r>
              <a:rPr lang="en-US" altLang="zh-CN" sz="2400" b="1" i="1">
                <a:cs typeface="Times New Roman" panose="02020603050405020304" pitchFamily="18" charset="0"/>
              </a:rPr>
              <a:t>y</a:t>
            </a:r>
            <a:r>
              <a:rPr lang="en-US" altLang="zh-CN" sz="2400" b="1">
                <a:cs typeface="Times New Roman" panose="02020603050405020304" pitchFamily="18" charset="0"/>
              </a:rPr>
              <a:t> = </a:t>
            </a:r>
            <a:r>
              <a:rPr lang="en-US" altLang="zh-CN" sz="2400" b="1" i="1">
                <a:cs typeface="Times New Roman" panose="02020603050405020304" pitchFamily="18" charset="0"/>
              </a:rPr>
              <a:t>c</a:t>
            </a:r>
            <a:r>
              <a:rPr lang="en-US" altLang="zh-CN" sz="2400" b="1" baseline="-25000">
                <a:cs typeface="Times New Roman" panose="02020603050405020304" pitchFamily="18" charset="0"/>
              </a:rPr>
              <a:t>1</a:t>
            </a:r>
            <a:r>
              <a:rPr lang="en-US" altLang="zh-CN" sz="2400" b="1">
                <a:cs typeface="Times New Roman" panose="02020603050405020304" pitchFamily="18" charset="0"/>
              </a:rPr>
              <a:t> + </a:t>
            </a:r>
            <a:r>
              <a:rPr lang="en-US" altLang="zh-CN" sz="2400" b="1" i="1">
                <a:cs typeface="Times New Roman" panose="02020603050405020304" pitchFamily="18" charset="0"/>
              </a:rPr>
              <a:t>c</a:t>
            </a:r>
            <a:r>
              <a:rPr lang="en-US" altLang="zh-CN" sz="2400" b="1" baseline="-25000">
                <a:cs typeface="Times New Roman" panose="02020603050405020304" pitchFamily="18" charset="0"/>
              </a:rPr>
              <a:t>2</a:t>
            </a:r>
            <a:r>
              <a:rPr lang="en-US" altLang="zh-CN" sz="2400" b="1" i="1">
                <a:cs typeface="Times New Roman" panose="02020603050405020304" pitchFamily="18" charset="0"/>
              </a:rPr>
              <a:t>t</a:t>
            </a:r>
            <a:r>
              <a:rPr lang="en-US" altLang="zh-CN" sz="2400" b="1">
                <a:cs typeface="Times New Roman" panose="02020603050405020304" pitchFamily="18" charset="0"/>
              </a:rPr>
              <a:t> = 0.2 − 0.9</a:t>
            </a:r>
            <a:r>
              <a:rPr lang="en-US" altLang="zh-CN" sz="2400" b="1" i="1">
                <a:cs typeface="Times New Roman" panose="02020603050405020304" pitchFamily="18" charset="0"/>
              </a:rPr>
              <a:t>t</a:t>
            </a:r>
            <a:r>
              <a:rPr lang="en-US" altLang="zh-CN" sz="2400" b="1">
                <a:cs typeface="Times New Roman" panose="02020603050405020304" pitchFamily="18" charset="0"/>
              </a:rPr>
              <a:t> .</a:t>
            </a:r>
            <a:endParaRPr lang="en-US" altLang="zh-CN" sz="2400" b="1">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文本框 3"/>
              <p:cNvSpPr txBox="1"/>
              <p:nvPr/>
            </p:nvSpPr>
            <p:spPr>
              <a:xfrm>
                <a:off x="3612515" y="3567430"/>
                <a:ext cx="2105660" cy="46037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𝟏</m:t>
                          </m:r>
                        </m:sub>
                      </m:s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𝟐</m:t>
                          </m:r>
                        </m:sub>
                      </m:s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m:t>
                      </m:r>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𝟏</m:t>
                      </m:r>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m:t>
                      </m:r>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𝟏</m:t>
                      </m:r>
                    </m:oMath>
                  </m:oMathPara>
                </a14:m>
                <a:endParaRPr lang="en-US" altLang="zh-CN" sz="2400" b="1" i="1" spc="-250">
                  <a:solidFill>
                    <a:srgbClr val="1F2329"/>
                  </a:solidFill>
                  <a:latin typeface="Times New Roman" panose="02020603050405020304" pitchFamily="18" charset="0"/>
                  <a:ea typeface="汉仪文黑-85W" panose="00020600040101010101" charset="-122"/>
                  <a:cs typeface="Times New Roman" panose="02020603050405020304" pitchFamily="18" charset="0"/>
                  <a:sym typeface="+mn-ea"/>
                </a:endParaRPr>
              </a:p>
            </p:txBody>
          </p:sp>
        </mc:Choice>
        <mc:Fallback>
          <p:sp>
            <p:nvSpPr>
              <p:cNvPr id="4" name="文本框 3"/>
              <p:cNvSpPr txBox="1">
                <a:spLocks noRot="1" noChangeAspect="1" noMove="1" noResize="1" noEditPoints="1" noAdjustHandles="1" noChangeArrowheads="1" noChangeShapeType="1" noTextEdit="1"/>
              </p:cNvSpPr>
              <p:nvPr/>
            </p:nvSpPr>
            <p:spPr>
              <a:xfrm>
                <a:off x="3612515" y="3567430"/>
                <a:ext cx="2105660" cy="46037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3775710" y="4166870"/>
                <a:ext cx="2105660" cy="460375"/>
              </a:xfrm>
              <a:prstGeom prst="rect">
                <a:avLst/>
              </a:prstGeom>
              <a:noFill/>
            </p:spPr>
            <p:txBody>
              <a:bodyPr wrap="square" rtlCol="0" anchor="t">
                <a:spAutoFit/>
              </a:bodyPr>
              <a:lstStyle/>
              <a:p>
                <a:pPr algn="l"/>
                <a14:m>
                  <m:oMath xmlns:m="http://schemas.openxmlformats.org/officeDocument/2006/math">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𝟏</m:t>
                        </m:r>
                      </m:sub>
                    </m:s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𝟐</m:t>
                        </m:r>
                      </m:sub>
                    </m:s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𝟎</m:t>
                    </m:r>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oMath>
                </a14:m>
                <a:r>
                  <a:rPr lang="en-US" altLang="zh-CN" sz="2400" b="1" spc="-250">
                    <a:solidFill>
                      <a:srgbClr val="1F2329"/>
                    </a:solidFill>
                    <a:latin typeface="Times New Roman" panose="02020603050405020304" pitchFamily="18" charset="0"/>
                    <a:ea typeface="汉仪文黑-85W" panose="00020600040101010101" charset="-122"/>
                    <a:cs typeface="Times New Roman" panose="02020603050405020304" pitchFamily="18" charset="0"/>
                    <a:sym typeface="+mn-ea"/>
                  </a:rPr>
                  <a:t> 0</a:t>
                </a:r>
                <a:endParaRPr lang="en-US" altLang="zh-CN" sz="2400" b="1" spc="-250">
                  <a:solidFill>
                    <a:srgbClr val="1F2329"/>
                  </a:solidFill>
                  <a:latin typeface="Times New Roman" panose="02020603050405020304" pitchFamily="18" charset="0"/>
                  <a:ea typeface="汉仪文黑-85W" panose="00020600040101010101" charset="-122"/>
                  <a:cs typeface="Times New Roman" panose="02020603050405020304" pitchFamily="18" charset="0"/>
                  <a:sym typeface="+mn-ea"/>
                </a:endParaRPr>
              </a:p>
            </p:txBody>
          </p:sp>
        </mc:Choice>
        <mc:Fallback>
          <p:sp>
            <p:nvSpPr>
              <p:cNvPr id="8" name="文本框 7"/>
              <p:cNvSpPr txBox="1">
                <a:spLocks noRot="1" noChangeAspect="1" noMove="1" noResize="1" noEditPoints="1" noAdjustHandles="1" noChangeArrowheads="1" noChangeShapeType="1" noTextEdit="1"/>
              </p:cNvSpPr>
              <p:nvPr/>
            </p:nvSpPr>
            <p:spPr>
              <a:xfrm>
                <a:off x="3775710" y="4166870"/>
                <a:ext cx="2105660" cy="46037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3775710" y="4741545"/>
                <a:ext cx="2105660" cy="460375"/>
              </a:xfrm>
              <a:prstGeom prst="rect">
                <a:avLst/>
              </a:prstGeom>
              <a:noFill/>
            </p:spPr>
            <p:txBody>
              <a:bodyPr wrap="square" rtlCol="0" anchor="t">
                <a:spAutoFit/>
              </a:bodyPr>
              <a:lstStyle/>
              <a:p>
                <a:pPr algn="l"/>
                <a14:m>
                  <m:oMath xmlns:m="http://schemas.openxmlformats.org/officeDocument/2006/math">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𝟏</m:t>
                        </m:r>
                      </m:sub>
                    </m:s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𝟐</m:t>
                        </m:r>
                      </m:sub>
                    </m:s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𝟏</m:t>
                    </m:r>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oMath>
                </a14:m>
                <a:r>
                  <a:rPr lang="en-US" altLang="zh-CN" sz="2400" b="1" spc="-250">
                    <a:solidFill>
                      <a:srgbClr val="1F2329"/>
                    </a:solidFill>
                    <a:latin typeface="Times New Roman" panose="02020603050405020304" pitchFamily="18" charset="0"/>
                    <a:ea typeface="汉仪文黑-85W" panose="00020600040101010101" charset="-122"/>
                    <a:cs typeface="Times New Roman" panose="02020603050405020304" pitchFamily="18" charset="0"/>
                    <a:sym typeface="+mn-ea"/>
                  </a:rPr>
                  <a:t> 0</a:t>
                </a:r>
                <a:endParaRPr lang="en-US" altLang="zh-CN" sz="2400" b="1" spc="-250">
                  <a:solidFill>
                    <a:srgbClr val="1F2329"/>
                  </a:solidFill>
                  <a:latin typeface="Times New Roman" panose="02020603050405020304" pitchFamily="18" charset="0"/>
                  <a:ea typeface="汉仪文黑-85W" panose="00020600040101010101" charset="-122"/>
                  <a:cs typeface="Times New Roman" panose="02020603050405020304" pitchFamily="18" charset="0"/>
                  <a:sym typeface="+mn-ea"/>
                </a:endParaRPr>
              </a:p>
            </p:txBody>
          </p:sp>
        </mc:Choice>
        <mc:Fallback>
          <p:sp>
            <p:nvSpPr>
              <p:cNvPr id="10" name="文本框 9"/>
              <p:cNvSpPr txBox="1">
                <a:spLocks noRot="1" noChangeAspect="1" noMove="1" noResize="1" noEditPoints="1" noAdjustHandles="1" noChangeArrowheads="1" noChangeShapeType="1" noTextEdit="1"/>
              </p:cNvSpPr>
              <p:nvPr/>
            </p:nvSpPr>
            <p:spPr>
              <a:xfrm>
                <a:off x="3775710" y="4741545"/>
                <a:ext cx="2105660" cy="46037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3775710" y="5316220"/>
                <a:ext cx="2105660" cy="460375"/>
              </a:xfrm>
              <a:prstGeom prst="rect">
                <a:avLst/>
              </a:prstGeom>
              <a:noFill/>
            </p:spPr>
            <p:txBody>
              <a:bodyPr wrap="square" rtlCol="0" anchor="t">
                <a:spAutoFit/>
              </a:bodyPr>
              <a:lstStyle/>
              <a:p>
                <a:pPr algn="l"/>
                <a14:m>
                  <m:oMath xmlns:m="http://schemas.openxmlformats.org/officeDocument/2006/math">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𝟏</m:t>
                        </m:r>
                      </m:sub>
                    </m:s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𝟐</m:t>
                        </m:r>
                      </m:sub>
                    </m:sSub>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𝟐</m:t>
                    </m:r>
                    <m:r>
                      <a:rPr lang="en-US" altLang="zh-CN" sz="2400" b="1" i="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oMath>
                </a14:m>
                <a:r>
                  <a:rPr lang="en-US" altLang="zh-CN" sz="2400" b="1" spc="-250">
                    <a:solidFill>
                      <a:srgbClr val="1F2329"/>
                    </a:solidFill>
                    <a:latin typeface="Times New Roman" panose="02020603050405020304" pitchFamily="18" charset="0"/>
                    <a:ea typeface="汉仪文黑-85W" panose="00020600040101010101" charset="-122"/>
                    <a:cs typeface="Times New Roman" panose="02020603050405020304" pitchFamily="18" charset="0"/>
                    <a:sym typeface="+mn-ea"/>
                  </a:rPr>
                  <a:t> -2</a:t>
                </a:r>
                <a:endParaRPr lang="en-US" altLang="zh-CN" sz="2400" b="1" spc="-250">
                  <a:solidFill>
                    <a:srgbClr val="1F2329"/>
                  </a:solidFill>
                  <a:latin typeface="Times New Roman" panose="02020603050405020304" pitchFamily="18" charset="0"/>
                  <a:ea typeface="汉仪文黑-85W" panose="00020600040101010101" charset="-122"/>
                  <a:cs typeface="Times New Roman" panose="02020603050405020304" pitchFamily="18" charset="0"/>
                  <a:sym typeface="+mn-ea"/>
                </a:endParaRPr>
              </a:p>
            </p:txBody>
          </p:sp>
        </mc:Choice>
        <mc:Fallback>
          <p:sp>
            <p:nvSpPr>
              <p:cNvPr id="11" name="文本框 10"/>
              <p:cNvSpPr txBox="1">
                <a:spLocks noRot="1" noChangeAspect="1" noMove="1" noResize="1" noEditPoints="1" noAdjustHandles="1" noChangeArrowheads="1" noChangeShapeType="1" noTextEdit="1"/>
              </p:cNvSpPr>
              <p:nvPr/>
            </p:nvSpPr>
            <p:spPr>
              <a:xfrm>
                <a:off x="3775710" y="5316220"/>
                <a:ext cx="2105660" cy="46037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TextBox 7"/>
          <p:cNvSpPr txBox="1">
            <a:spLocks noChangeArrowheads="1"/>
          </p:cNvSpPr>
          <p:nvPr/>
        </p:nvSpPr>
        <p:spPr bwMode="auto">
          <a:xfrm>
            <a:off x="142875" y="980728"/>
            <a:ext cx="900112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a:t>Next we extend this example by keeping the same four data points, but changing the model. Set </a:t>
            </a:r>
            <a:r>
              <a:rPr lang="en-US" altLang="zh-CN" sz="2400" b="1" i="1"/>
              <a:t>y</a:t>
            </a:r>
            <a:r>
              <a:rPr lang="en-US" altLang="zh-CN" sz="2400" b="1"/>
              <a:t> = </a:t>
            </a:r>
            <a:r>
              <a:rPr lang="en-US" altLang="zh-CN" sz="2400" b="1" i="1"/>
              <a:t>c</a:t>
            </a:r>
            <a:r>
              <a:rPr lang="en-US" altLang="zh-CN" sz="2400" b="1" baseline="-25000"/>
              <a:t>1</a:t>
            </a:r>
            <a:r>
              <a:rPr lang="en-US" altLang="zh-CN" sz="2400" b="1"/>
              <a:t> + </a:t>
            </a:r>
            <a:r>
              <a:rPr lang="en-US" altLang="zh-CN" sz="2400" b="1" i="1"/>
              <a:t>c</a:t>
            </a:r>
            <a:r>
              <a:rPr lang="en-US" altLang="zh-CN" sz="2400" b="1" baseline="-25000"/>
              <a:t>2</a:t>
            </a:r>
            <a:r>
              <a:rPr lang="en-US" altLang="zh-CN" sz="2400" b="1" i="1"/>
              <a:t>t </a:t>
            </a:r>
            <a:r>
              <a:rPr lang="en-US" altLang="zh-CN" sz="2400" b="1"/>
              <a:t>+ </a:t>
            </a:r>
            <a:r>
              <a:rPr lang="en-US" altLang="zh-CN" sz="2400" b="1" i="1"/>
              <a:t>c</a:t>
            </a:r>
            <a:r>
              <a:rPr lang="en-US" altLang="zh-CN" sz="2400" b="1" baseline="-25000"/>
              <a:t>3</a:t>
            </a:r>
            <a:r>
              <a:rPr lang="en-US" altLang="zh-CN" sz="2400" b="1" i="1"/>
              <a:t>t</a:t>
            </a:r>
            <a:r>
              <a:rPr lang="en-US" altLang="zh-CN" sz="2400" b="1" baseline="30000"/>
              <a:t>2</a:t>
            </a:r>
            <a:r>
              <a:rPr lang="en-US" altLang="zh-CN" sz="2400" b="1"/>
              <a:t> and substitute the data points to yield</a:t>
            </a:r>
            <a:endParaRPr lang="en-US" altLang="zh-CN" sz="2400" b="1"/>
          </a:p>
        </p:txBody>
      </p:sp>
      <mc:AlternateContent xmlns:mc="http://schemas.openxmlformats.org/markup-compatibility/2006">
        <mc:Choice xmlns:a14="http://schemas.microsoft.com/office/drawing/2010/main" Requires="a14">
          <p:sp>
            <p:nvSpPr>
              <p:cNvPr id="4" name="文本框 3"/>
              <p:cNvSpPr txBox="1"/>
              <p:nvPr/>
            </p:nvSpPr>
            <p:spPr>
              <a:xfrm>
                <a:off x="2855595" y="2132965"/>
                <a:ext cx="3403600" cy="46164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𝟑</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Sup>
                        <m:sSupPr>
                          <m:ctrlPr>
                            <a:rPr lang="en-US" altLang="zh-CN" sz="2400" b="1" i="1">
                              <a:latin typeface="Cambria Math" panose="02040503050406030204" pitchFamily="18" charset="0"/>
                              <a:cs typeface="Cambria Math" panose="02040503050406030204" pitchFamily="18" charset="0"/>
                              <a:sym typeface="+mn-ea"/>
                            </a:rPr>
                          </m:ctrlPr>
                        </m:sSupPr>
                        <m:e>
                          <m:r>
                            <a:rPr lang="en-US" altLang="zh-CN" sz="2400" b="1" i="1">
                              <a:latin typeface="Cambria Math" panose="02040503050406030204" pitchFamily="18" charset="0"/>
                              <a:cs typeface="Cambria Math" panose="02040503050406030204" pitchFamily="18" charset="0"/>
                              <a:sym typeface="+mn-ea"/>
                            </a:rPr>
                            <m:t>)</m:t>
                          </m:r>
                        </m:e>
                        <m: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𝟐</m:t>
                          </m:r>
                        </m:sup>
                      </m:sSup>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oMath>
                  </m:oMathPara>
                </a14:m>
                <a:endPar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p:txBody>
          </p:sp>
        </mc:Choice>
        <mc:Fallback>
          <p:sp>
            <p:nvSpPr>
              <p:cNvPr id="4" name="文本框 3"/>
              <p:cNvSpPr txBox="1">
                <a:spLocks noRot="1" noChangeAspect="1" noMove="1" noResize="1" noEditPoints="1" noAdjustHandles="1" noChangeArrowheads="1" noChangeShapeType="1" noTextEdit="1"/>
              </p:cNvSpPr>
              <p:nvPr/>
            </p:nvSpPr>
            <p:spPr>
              <a:xfrm>
                <a:off x="2855595" y="2132965"/>
                <a:ext cx="3403600" cy="46164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2807970" y="2732405"/>
                <a:ext cx="3279775" cy="46164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𝟎</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𝟑</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𝟎</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sSup>
                        <m:sSupPr>
                          <m:ctrlPr>
                            <a:rPr lang="en-US" altLang="zh-CN" sz="2400" b="1" i="1">
                              <a:latin typeface="Cambria Math" panose="02040503050406030204" pitchFamily="18" charset="0"/>
                              <a:cs typeface="Cambria Math" panose="02040503050406030204" pitchFamily="18" charset="0"/>
                              <a:sym typeface="+mn-ea"/>
                            </a:rPr>
                          </m:ctrlPr>
                        </m:sSupPr>
                        <m:e>
                          <m:r>
                            <a:rPr lang="en-US" altLang="zh-CN" sz="2400" b="1" i="1">
                              <a:latin typeface="Cambria Math" panose="02040503050406030204" pitchFamily="18" charset="0"/>
                              <a:cs typeface="Cambria Math" panose="02040503050406030204" pitchFamily="18" charset="0"/>
                              <a:sym typeface="+mn-ea"/>
                            </a:rPr>
                            <m:t>)</m:t>
                          </m:r>
                        </m:e>
                        <m: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𝟐</m:t>
                          </m:r>
                        </m:sup>
                      </m:sSup>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𝟎</m:t>
                      </m:r>
                    </m:oMath>
                  </m:oMathPara>
                </a14:m>
                <a:endPar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p:txBody>
          </p:sp>
        </mc:Choice>
        <mc:Fallback>
          <p:sp>
            <p:nvSpPr>
              <p:cNvPr id="2" name="文本框 1"/>
              <p:cNvSpPr txBox="1">
                <a:spLocks noRot="1" noChangeAspect="1" noMove="1" noResize="1" noEditPoints="1" noAdjustHandles="1" noChangeArrowheads="1" noChangeShapeType="1" noTextEdit="1"/>
              </p:cNvSpPr>
              <p:nvPr/>
            </p:nvSpPr>
            <p:spPr>
              <a:xfrm>
                <a:off x="2807970" y="2732405"/>
                <a:ext cx="3279775" cy="46164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2807970" y="3307080"/>
                <a:ext cx="3279775" cy="46164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𝟑</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sSup>
                        <m:sSupPr>
                          <m:ctrlPr>
                            <a:rPr lang="en-US" altLang="zh-CN" sz="2400" b="1" i="1">
                              <a:latin typeface="Cambria Math" panose="02040503050406030204" pitchFamily="18" charset="0"/>
                              <a:cs typeface="Cambria Math" panose="02040503050406030204" pitchFamily="18" charset="0"/>
                              <a:sym typeface="+mn-ea"/>
                            </a:rPr>
                          </m:ctrlPr>
                        </m:sSupPr>
                        <m:e>
                          <m:r>
                            <a:rPr lang="en-US" altLang="zh-CN" sz="2400" b="1" i="1">
                              <a:latin typeface="Cambria Math" panose="02040503050406030204" pitchFamily="18" charset="0"/>
                              <a:cs typeface="Cambria Math" panose="02040503050406030204" pitchFamily="18" charset="0"/>
                              <a:sym typeface="+mn-ea"/>
                            </a:rPr>
                            <m:t>)</m:t>
                          </m:r>
                        </m:e>
                        <m: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𝟐</m:t>
                          </m:r>
                        </m:sup>
                      </m:sSup>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𝟎</m:t>
                      </m:r>
                    </m:oMath>
                  </m:oMathPara>
                </a14:m>
                <a:endPar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p:txBody>
          </p:sp>
        </mc:Choice>
        <mc:Fallback>
          <p:sp>
            <p:nvSpPr>
              <p:cNvPr id="10" name="文本框 9"/>
              <p:cNvSpPr txBox="1">
                <a:spLocks noRot="1" noChangeAspect="1" noMove="1" noResize="1" noEditPoints="1" noAdjustHandles="1" noChangeArrowheads="1" noChangeShapeType="1" noTextEdit="1"/>
              </p:cNvSpPr>
              <p:nvPr/>
            </p:nvSpPr>
            <p:spPr>
              <a:xfrm>
                <a:off x="2807970" y="3307080"/>
                <a:ext cx="3279775" cy="46164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2800985" y="3881755"/>
                <a:ext cx="3684905" cy="46164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𝟑</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sSup>
                        <m:sSupPr>
                          <m:ctrlPr>
                            <a:rPr lang="en-US" altLang="zh-CN" sz="2400" b="1" i="1">
                              <a:latin typeface="Cambria Math" panose="02040503050406030204" pitchFamily="18" charset="0"/>
                              <a:cs typeface="Cambria Math" panose="02040503050406030204" pitchFamily="18" charset="0"/>
                              <a:sym typeface="+mn-ea"/>
                            </a:rPr>
                          </m:ctrlPr>
                        </m:sSupPr>
                        <m:e>
                          <m:r>
                            <a:rPr lang="en-US" altLang="zh-CN" sz="2400" b="1" i="1">
                              <a:latin typeface="Cambria Math" panose="02040503050406030204" pitchFamily="18" charset="0"/>
                              <a:cs typeface="Cambria Math" panose="02040503050406030204" pitchFamily="18" charset="0"/>
                              <a:sym typeface="+mn-ea"/>
                            </a:rPr>
                            <m:t>)</m:t>
                          </m:r>
                        </m:e>
                        <m:sup>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 </m:t>
                          </m:r>
                          <m:r>
                            <a:rPr lang="en-US" altLang="zh-CN" sz="2400" b="1" i="1">
                              <a:latin typeface="Cambria Math" panose="02040503050406030204" pitchFamily="18" charset="0"/>
                              <a:ea typeface="MS Mincho" panose="02020609040205080304" charset="-128"/>
                              <a:cs typeface="Cambria Math" panose="02040503050406030204" pitchFamily="18" charset="0"/>
                              <a:sym typeface="+mn-ea"/>
                            </a:rPr>
                            <m:t>𝟐</m:t>
                          </m:r>
                        </m:sup>
                      </m:sSup>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oMath>
                  </m:oMathPara>
                </a14:m>
                <a:endPar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p:txBody>
          </p:sp>
        </mc:Choice>
        <mc:Fallback>
          <p:sp>
            <p:nvSpPr>
              <p:cNvPr id="11" name="文本框 10"/>
              <p:cNvSpPr txBox="1">
                <a:spLocks noRot="1" noChangeAspect="1" noMove="1" noResize="1" noEditPoints="1" noAdjustHandles="1" noChangeArrowheads="1" noChangeShapeType="1" noTextEdit="1"/>
              </p:cNvSpPr>
              <p:nvPr/>
            </p:nvSpPr>
            <p:spPr>
              <a:xfrm>
                <a:off x="2800985" y="3881755"/>
                <a:ext cx="3684905" cy="461645"/>
              </a:xfrm>
              <a:prstGeom prst="rect">
                <a:avLst/>
              </a:prstGeom>
              <a:blipFill rotWithShape="1">
                <a:blip r:embed="rId4"/>
                <a:stretch>
                  <a:fillRect/>
                </a:stretch>
              </a:blipFill>
            </p:spPr>
            <p:txBody>
              <a:bodyPr/>
              <a:lstStyle/>
              <a:p>
                <a:r>
                  <a:rPr lang="zh-CN" altLang="en-US">
                    <a:noFill/>
                  </a:rPr>
                  <a:t> </a:t>
                </a:r>
              </a:p>
            </p:txBody>
          </p:sp>
        </mc:Fallback>
      </mc:AlternateContent>
      <p:grpSp>
        <p:nvGrpSpPr>
          <p:cNvPr id="53" name="组合 52"/>
          <p:cNvGrpSpPr/>
          <p:nvPr/>
        </p:nvGrpSpPr>
        <p:grpSpPr>
          <a:xfrm>
            <a:off x="2901315" y="4723130"/>
            <a:ext cx="3484245" cy="1572895"/>
            <a:chOff x="2179" y="7438"/>
            <a:chExt cx="5487" cy="2477"/>
          </a:xfrm>
        </p:grpSpPr>
        <p:grpSp>
          <p:nvGrpSpPr>
            <p:cNvPr id="16" name="组合 15"/>
            <p:cNvGrpSpPr/>
            <p:nvPr/>
          </p:nvGrpSpPr>
          <p:grpSpPr>
            <a:xfrm>
              <a:off x="2179" y="7438"/>
              <a:ext cx="2086" cy="2471"/>
              <a:chOff x="2179" y="7443"/>
              <a:chExt cx="2086" cy="2471"/>
            </a:xfrm>
          </p:grpSpPr>
          <p:grpSp>
            <p:nvGrpSpPr>
              <p:cNvPr id="18" name="组合 17"/>
              <p:cNvGrpSpPr/>
              <p:nvPr/>
            </p:nvGrpSpPr>
            <p:grpSpPr>
              <a:xfrm>
                <a:off x="2179" y="7555"/>
                <a:ext cx="172" cy="2359"/>
                <a:chOff x="610" y="1966"/>
                <a:chExt cx="172" cy="1748"/>
              </a:xfrm>
            </p:grpSpPr>
            <p:cxnSp>
              <p:nvCxnSpPr>
                <p:cNvPr id="13" name="直接箭头连接符 12"/>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17" name="组合 16"/>
                <p:cNvGrpSpPr/>
                <p:nvPr/>
              </p:nvGrpSpPr>
              <p:grpSpPr>
                <a:xfrm>
                  <a:off x="610" y="1966"/>
                  <a:ext cx="159" cy="1748"/>
                  <a:chOff x="610" y="1966"/>
                  <a:chExt cx="159" cy="1748"/>
                </a:xfrm>
              </p:grpSpPr>
              <p:cxnSp>
                <p:nvCxnSpPr>
                  <p:cNvPr id="12" name="直接箭头连接符 11"/>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14" name="直接箭头连接符 13"/>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grpSp>
            <p:nvGrpSpPr>
              <p:cNvPr id="19" name="组合 18"/>
              <p:cNvGrpSpPr/>
              <p:nvPr/>
            </p:nvGrpSpPr>
            <p:grpSpPr>
              <a:xfrm rot="10800000">
                <a:off x="4093" y="7555"/>
                <a:ext cx="172" cy="2359"/>
                <a:chOff x="610" y="1966"/>
                <a:chExt cx="172" cy="1748"/>
              </a:xfrm>
            </p:grpSpPr>
            <p:cxnSp>
              <p:nvCxnSpPr>
                <p:cNvPr id="20" name="直接箭头连接符 19"/>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21" name="组合 20"/>
                <p:cNvGrpSpPr/>
                <p:nvPr/>
              </p:nvGrpSpPr>
              <p:grpSpPr>
                <a:xfrm>
                  <a:off x="610" y="1966"/>
                  <a:ext cx="159" cy="1748"/>
                  <a:chOff x="610" y="1966"/>
                  <a:chExt cx="159" cy="1748"/>
                </a:xfrm>
              </p:grpSpPr>
              <p:cxnSp>
                <p:nvCxnSpPr>
                  <p:cNvPr id="22" name="直接箭头连接符 21"/>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23" name="直接箭头连接符 22"/>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mc:AlternateContent xmlns:mc="http://schemas.openxmlformats.org/markup-compatibility/2006">
            <mc:Choice xmlns:a14="http://schemas.microsoft.com/office/drawing/2010/main" Requires="a14">
              <p:sp>
                <p:nvSpPr>
                  <p:cNvPr id="6" name="文本框 5"/>
                  <p:cNvSpPr txBox="1"/>
                  <p:nvPr/>
                </p:nvSpPr>
                <p:spPr>
                  <a:xfrm>
                    <a:off x="2331" y="7444"/>
                    <a:ext cx="554" cy="247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ea typeface="MS Mincho" panose="02020609040205080304" charset="-128"/>
                              <a:cs typeface="Cambria Math" panose="02040503050406030204" pitchFamily="18" charset="0"/>
                            </a:rPr>
                            <m:t>𝟏</m:t>
                          </m:r>
                        </m:oMath>
                      </m:oMathPara>
                    </a14:m>
                    <a:endParaRPr lang="en-US" altLang="zh-CN" sz="2400" b="1" i="1">
                      <a:latin typeface="Times New Roman" panose="02020603050405020304" pitchFamily="18" charset="0"/>
                      <a:cs typeface="Times New Roman" panose="02020603050405020304" pitchFamily="18" charset="0"/>
                    </a:endParaRPr>
                  </a:p>
                  <a:p>
                    <a:pPr algn="l"/>
                    <a:r>
                      <a:rPr lang="en-US" altLang="zh-CN" sz="2400" b="1">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a:p>
                    <a:pPr algn="l"/>
                    <a:r>
                      <a:rPr lang="en-US" altLang="zh-CN" sz="2400" b="1">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a:p>
                    <a:pPr algn="l"/>
                    <a:r>
                      <a:rPr lang="en-US" altLang="zh-CN" sz="2400" b="1">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2331" y="7444"/>
                    <a:ext cx="554" cy="2470"/>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2866" y="7443"/>
                    <a:ext cx="714" cy="2470"/>
                  </a:xfrm>
                  <a:prstGeom prst="rect">
                    <a:avLst/>
                  </a:prstGeom>
                  <a:noFill/>
                </p:spPr>
                <p:txBody>
                  <a:bodyPr wrap="none" rtlCol="0" anchor="t">
                    <a:spAutoFit/>
                  </a:bodyPr>
                  <a:lstStyle/>
                  <a:p>
                    <a:pPr algn="ctr"/>
                    <a:r>
                      <a:rPr lang="en-US" altLang="zh-CN" sz="2400" b="1">
                        <a:latin typeface="Cambria Math" panose="02040503050406030204" pitchFamily="18" charset="0"/>
                        <a:ea typeface="MS Mincho" panose="02020609040205080304" charset="-128"/>
                        <a:cs typeface="Cambria Math" panose="02040503050406030204" pitchFamily="18" charset="0"/>
                      </a:rPr>
                      <a:t>-</a:t>
                    </a:r>
                    <a14:m>
                      <m:oMath xmlns:m="http://schemas.openxmlformats.org/officeDocument/2006/math">
                        <m:r>
                          <a:rPr lang="en-US" altLang="zh-CN" sz="2400" b="1" i="1">
                            <a:latin typeface="Cambria Math" panose="02040503050406030204" pitchFamily="18" charset="0"/>
                            <a:ea typeface="MS Mincho" panose="02020609040205080304" charset="-128"/>
                            <a:cs typeface="Cambria Math" panose="02040503050406030204" pitchFamily="18" charset="0"/>
                          </a:rPr>
                          <m:t>𝟏</m:t>
                        </m:r>
                      </m:oMath>
                    </a14:m>
                    <a:endParaRPr lang="en-US" altLang="zh-CN" sz="2400" b="1" i="1">
                      <a:latin typeface="Times New Roman" panose="02020603050405020304" pitchFamily="18" charset="0"/>
                      <a:cs typeface="Times New Roman" panose="02020603050405020304" pitchFamily="18" charset="0"/>
                    </a:endParaRPr>
                  </a:p>
                  <a:p>
                    <a:pPr algn="ctr"/>
                    <a:r>
                      <a:rPr lang="en-US" altLang="zh-CN" sz="2400" b="1">
                        <a:latin typeface="Times New Roman" panose="02020603050405020304" pitchFamily="18" charset="0"/>
                        <a:cs typeface="Times New Roman" panose="02020603050405020304" pitchFamily="18" charset="0"/>
                      </a:rPr>
                      <a:t>0</a:t>
                    </a:r>
                    <a:endParaRPr lang="en-US" altLang="zh-CN" sz="2400" b="1">
                      <a:latin typeface="Times New Roman" panose="02020603050405020304" pitchFamily="18" charset="0"/>
                      <a:cs typeface="Times New Roman" panose="02020603050405020304" pitchFamily="18" charset="0"/>
                    </a:endParaRPr>
                  </a:p>
                  <a:p>
                    <a:pPr algn="ctr"/>
                    <a:r>
                      <a:rPr lang="en-US" altLang="zh-CN" sz="2400" b="1">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a:p>
                    <a:pPr algn="ctr"/>
                    <a:r>
                      <a:rPr lang="en-US" altLang="zh-CN" sz="2400" b="1">
                        <a:latin typeface="Times New Roman" panose="02020603050405020304" pitchFamily="18" charset="0"/>
                        <a:cs typeface="Times New Roman" panose="02020603050405020304" pitchFamily="18" charset="0"/>
                      </a:rPr>
                      <a:t>2</a:t>
                    </a:r>
                    <a:endParaRPr lang="en-US" altLang="zh-CN" sz="2400" b="1">
                      <a:latin typeface="Times New Roman" panose="02020603050405020304" pitchFamily="18" charset="0"/>
                      <a:cs typeface="Times New Roman" panose="02020603050405020304" pitchFamily="18"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2866" y="7443"/>
                    <a:ext cx="714" cy="2470"/>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3559" y="7444"/>
                    <a:ext cx="554" cy="247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ea typeface="MS Mincho" panose="02020609040205080304" charset="-128"/>
                              <a:cs typeface="Cambria Math" panose="02040503050406030204" pitchFamily="18" charset="0"/>
                            </a:rPr>
                            <m:t>𝟏</m:t>
                          </m:r>
                        </m:oMath>
                      </m:oMathPara>
                    </a14:m>
                    <a:endParaRPr lang="en-US" altLang="zh-CN" sz="2400" b="1" i="1">
                      <a:latin typeface="Times New Roman" panose="02020603050405020304" pitchFamily="18" charset="0"/>
                      <a:cs typeface="Times New Roman" panose="02020603050405020304" pitchFamily="18" charset="0"/>
                    </a:endParaRPr>
                  </a:p>
                  <a:p>
                    <a:pPr algn="l"/>
                    <a:r>
                      <a:rPr lang="en-US" altLang="zh-CN" sz="2400" b="1">
                        <a:latin typeface="Times New Roman" panose="02020603050405020304" pitchFamily="18" charset="0"/>
                        <a:cs typeface="Times New Roman" panose="02020603050405020304" pitchFamily="18" charset="0"/>
                      </a:rPr>
                      <a:t>0</a:t>
                    </a:r>
                    <a:endParaRPr lang="en-US" altLang="zh-CN" sz="2400" b="1">
                      <a:latin typeface="Times New Roman" panose="02020603050405020304" pitchFamily="18" charset="0"/>
                      <a:cs typeface="Times New Roman" panose="02020603050405020304" pitchFamily="18" charset="0"/>
                    </a:endParaRPr>
                  </a:p>
                  <a:p>
                    <a:pPr algn="l"/>
                    <a:r>
                      <a:rPr lang="en-US" altLang="zh-CN" sz="2400" b="1">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a:p>
                    <a:pPr algn="l"/>
                    <a:r>
                      <a:rPr lang="en-US" altLang="zh-CN" sz="2400" b="1">
                        <a:latin typeface="Times New Roman" panose="02020603050405020304" pitchFamily="18" charset="0"/>
                        <a:cs typeface="Times New Roman" panose="02020603050405020304" pitchFamily="18" charset="0"/>
                      </a:rPr>
                      <a:t>4</a:t>
                    </a:r>
                    <a:endParaRPr lang="en-US" altLang="zh-CN" sz="2400" b="1">
                      <a:latin typeface="Times New Roman" panose="02020603050405020304" pitchFamily="18" charset="0"/>
                      <a:cs typeface="Times New Roman" panose="02020603050405020304" pitchFamily="18"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3559" y="7444"/>
                    <a:ext cx="554" cy="2470"/>
                  </a:xfrm>
                  <a:prstGeom prst="rect">
                    <a:avLst/>
                  </a:prstGeom>
                  <a:blipFill rotWithShape="1">
                    <a:blip r:embed="rId7"/>
                  </a:blipFill>
                </p:spPr>
                <p:txBody>
                  <a:bodyPr/>
                  <a:lstStyle/>
                  <a:p>
                    <a:r>
                      <a:rPr lang="zh-CN" altLang="en-US">
                        <a:noFill/>
                      </a:rPr>
                      <a:t> </a:t>
                    </a:r>
                  </a:p>
                </p:txBody>
              </p:sp>
            </mc:Fallback>
          </mc:AlternateContent>
        </p:grpSp>
        <p:grpSp>
          <p:nvGrpSpPr>
            <p:cNvPr id="51" name="组合 50"/>
            <p:cNvGrpSpPr/>
            <p:nvPr/>
          </p:nvGrpSpPr>
          <p:grpSpPr>
            <a:xfrm>
              <a:off x="6634" y="7445"/>
              <a:ext cx="1032" cy="2470"/>
              <a:chOff x="8901" y="7445"/>
              <a:chExt cx="1032" cy="2470"/>
            </a:xfrm>
          </p:grpSpPr>
          <p:grpSp>
            <p:nvGrpSpPr>
              <p:cNvPr id="25" name="组合 24"/>
              <p:cNvGrpSpPr/>
              <p:nvPr/>
            </p:nvGrpSpPr>
            <p:grpSpPr>
              <a:xfrm>
                <a:off x="8901" y="7556"/>
                <a:ext cx="172" cy="2359"/>
                <a:chOff x="610" y="1966"/>
                <a:chExt cx="172" cy="1748"/>
              </a:xfrm>
            </p:grpSpPr>
            <p:cxnSp>
              <p:nvCxnSpPr>
                <p:cNvPr id="26" name="直接箭头连接符 25"/>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27" name="组合 26"/>
                <p:cNvGrpSpPr/>
                <p:nvPr/>
              </p:nvGrpSpPr>
              <p:grpSpPr>
                <a:xfrm>
                  <a:off x="610" y="1966"/>
                  <a:ext cx="159" cy="1748"/>
                  <a:chOff x="610" y="1966"/>
                  <a:chExt cx="159" cy="1748"/>
                </a:xfrm>
              </p:grpSpPr>
              <p:cxnSp>
                <p:nvCxnSpPr>
                  <p:cNvPr id="28" name="直接箭头连接符 27"/>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29" name="直接箭头连接符 28"/>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grpSp>
            <p:nvGrpSpPr>
              <p:cNvPr id="30" name="组合 29"/>
              <p:cNvGrpSpPr/>
              <p:nvPr/>
            </p:nvGrpSpPr>
            <p:grpSpPr>
              <a:xfrm rot="10800000">
                <a:off x="9761" y="7556"/>
                <a:ext cx="172" cy="2359"/>
                <a:chOff x="610" y="1966"/>
                <a:chExt cx="172" cy="1748"/>
              </a:xfrm>
            </p:grpSpPr>
            <p:cxnSp>
              <p:nvCxnSpPr>
                <p:cNvPr id="31" name="直接箭头连接符 30"/>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32" name="组合 31"/>
                <p:cNvGrpSpPr/>
                <p:nvPr/>
              </p:nvGrpSpPr>
              <p:grpSpPr>
                <a:xfrm>
                  <a:off x="610" y="1966"/>
                  <a:ext cx="159" cy="1748"/>
                  <a:chOff x="610" y="1966"/>
                  <a:chExt cx="159" cy="1748"/>
                </a:xfrm>
              </p:grpSpPr>
              <p:cxnSp>
                <p:nvCxnSpPr>
                  <p:cNvPr id="33" name="直接箭头连接符 32"/>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34" name="直接箭头连接符 33"/>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mc:AlternateContent xmlns:mc="http://schemas.openxmlformats.org/markup-compatibility/2006">
            <mc:Choice xmlns:a14="http://schemas.microsoft.com/office/drawing/2010/main" Requires="a14">
              <p:sp>
                <p:nvSpPr>
                  <p:cNvPr id="35" name="文本框 34"/>
                  <p:cNvSpPr txBox="1"/>
                  <p:nvPr/>
                </p:nvSpPr>
                <p:spPr>
                  <a:xfrm>
                    <a:off x="9073" y="7445"/>
                    <a:ext cx="688" cy="2470"/>
                  </a:xfrm>
                  <a:prstGeom prst="rect">
                    <a:avLst/>
                  </a:prstGeom>
                  <a:noFill/>
                </p:spPr>
                <p:txBody>
                  <a:bodyPr wrap="none" rtlCol="0" anchor="t">
                    <a:spAutoFit/>
                  </a:bodyPr>
                  <a:lstStyle/>
                  <a:p>
                    <a:pPr algn="ct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ea typeface="MS Mincho" panose="02020609040205080304" charset="-128"/>
                              <a:cs typeface="Cambria Math" panose="02040503050406030204" pitchFamily="18" charset="0"/>
                            </a:rPr>
                            <m:t>𝟏</m:t>
                          </m:r>
                        </m:oMath>
                      </m:oMathPara>
                    </a14:m>
                    <a:endParaRPr lang="en-US" altLang="zh-CN" sz="2400" b="1" i="1">
                      <a:latin typeface="Times New Roman" panose="02020603050405020304" pitchFamily="18" charset="0"/>
                      <a:cs typeface="Times New Roman" panose="02020603050405020304" pitchFamily="18" charset="0"/>
                    </a:endParaRPr>
                  </a:p>
                  <a:p>
                    <a:pPr algn="ctr"/>
                    <a:r>
                      <a:rPr lang="en-US" altLang="zh-CN" sz="2400" b="1">
                        <a:latin typeface="Times New Roman" panose="02020603050405020304" pitchFamily="18" charset="0"/>
                        <a:cs typeface="Times New Roman" panose="02020603050405020304" pitchFamily="18" charset="0"/>
                      </a:rPr>
                      <a:t>0</a:t>
                    </a:r>
                    <a:endParaRPr lang="en-US" altLang="zh-CN" sz="2400" b="1">
                      <a:latin typeface="Times New Roman" panose="02020603050405020304" pitchFamily="18" charset="0"/>
                      <a:cs typeface="Times New Roman" panose="02020603050405020304" pitchFamily="18" charset="0"/>
                    </a:endParaRPr>
                  </a:p>
                  <a:p>
                    <a:pPr algn="ctr"/>
                    <a:r>
                      <a:rPr lang="en-US" altLang="zh-CN" sz="2400" b="1">
                        <a:latin typeface="Times New Roman" panose="02020603050405020304" pitchFamily="18" charset="0"/>
                        <a:cs typeface="Times New Roman" panose="02020603050405020304" pitchFamily="18" charset="0"/>
                      </a:rPr>
                      <a:t>0</a:t>
                    </a:r>
                    <a:endParaRPr lang="en-US" altLang="zh-CN" sz="2400" b="1">
                      <a:latin typeface="Times New Roman" panose="02020603050405020304" pitchFamily="18" charset="0"/>
                      <a:cs typeface="Times New Roman" panose="02020603050405020304" pitchFamily="18" charset="0"/>
                    </a:endParaRPr>
                  </a:p>
                  <a:p>
                    <a:pPr algn="ctr"/>
                    <a:r>
                      <a:rPr lang="en-US" altLang="zh-CN" sz="2400" b="1">
                        <a:latin typeface="Times New Roman" panose="02020603050405020304" pitchFamily="18" charset="0"/>
                        <a:cs typeface="Times New Roman" panose="02020603050405020304" pitchFamily="18" charset="0"/>
                      </a:rPr>
                      <a:t>-2</a:t>
                    </a:r>
                    <a:endParaRPr lang="en-US" altLang="zh-CN" sz="2400" b="1">
                      <a:latin typeface="Times New Roman" panose="02020603050405020304" pitchFamily="18" charset="0"/>
                      <a:cs typeface="Times New Roman" panose="02020603050405020304" pitchFamily="18" charset="0"/>
                    </a:endParaRPr>
                  </a:p>
                </p:txBody>
              </p:sp>
            </mc:Choice>
            <mc:Fallback>
              <p:sp>
                <p:nvSpPr>
                  <p:cNvPr id="35" name="文本框 34"/>
                  <p:cNvSpPr txBox="1">
                    <a:spLocks noRot="1" noChangeAspect="1" noMove="1" noResize="1" noEditPoints="1" noAdjustHandles="1" noChangeArrowheads="1" noChangeShapeType="1" noTextEdit="1"/>
                  </p:cNvSpPr>
                  <p:nvPr/>
                </p:nvSpPr>
                <p:spPr>
                  <a:xfrm>
                    <a:off x="9073" y="7445"/>
                    <a:ext cx="688" cy="2470"/>
                  </a:xfrm>
                  <a:prstGeom prst="rect">
                    <a:avLst/>
                  </a:prstGeom>
                  <a:blipFill rotWithShape="1">
                    <a:blip r:embed="rId8"/>
                  </a:blipFill>
                </p:spPr>
                <p:txBody>
                  <a:bodyPr/>
                  <a:lstStyle/>
                  <a:p>
                    <a:r>
                      <a:rPr lang="zh-CN" altLang="en-US">
                        <a:noFill/>
                      </a:rPr>
                      <a:t> </a:t>
                    </a:r>
                  </a:p>
                </p:txBody>
              </p:sp>
            </mc:Fallback>
          </mc:AlternateContent>
        </p:grpSp>
        <p:grpSp>
          <p:nvGrpSpPr>
            <p:cNvPr id="50" name="组合 49"/>
            <p:cNvGrpSpPr/>
            <p:nvPr/>
          </p:nvGrpSpPr>
          <p:grpSpPr>
            <a:xfrm>
              <a:off x="4555" y="7729"/>
              <a:ext cx="1033" cy="1888"/>
              <a:chOff x="5906" y="7432"/>
              <a:chExt cx="1033" cy="1888"/>
            </a:xfrm>
          </p:grpSpPr>
          <p:grpSp>
            <p:nvGrpSpPr>
              <p:cNvPr id="39" name="组合 38"/>
              <p:cNvGrpSpPr/>
              <p:nvPr/>
            </p:nvGrpSpPr>
            <p:grpSpPr>
              <a:xfrm>
                <a:off x="5906" y="7543"/>
                <a:ext cx="172" cy="1726"/>
                <a:chOff x="610" y="1966"/>
                <a:chExt cx="172" cy="1748"/>
              </a:xfrm>
            </p:grpSpPr>
            <p:cxnSp>
              <p:nvCxnSpPr>
                <p:cNvPr id="40" name="直接箭头连接符 39"/>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41" name="组合 40"/>
                <p:cNvGrpSpPr/>
                <p:nvPr/>
              </p:nvGrpSpPr>
              <p:grpSpPr>
                <a:xfrm>
                  <a:off x="610" y="1966"/>
                  <a:ext cx="159" cy="1748"/>
                  <a:chOff x="610" y="1966"/>
                  <a:chExt cx="159" cy="1748"/>
                </a:xfrm>
              </p:grpSpPr>
              <p:cxnSp>
                <p:nvCxnSpPr>
                  <p:cNvPr id="42" name="直接箭头连接符 41"/>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43" name="直接箭头连接符 42"/>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grpSp>
            <p:nvGrpSpPr>
              <p:cNvPr id="44" name="组合 43"/>
              <p:cNvGrpSpPr/>
              <p:nvPr/>
            </p:nvGrpSpPr>
            <p:grpSpPr>
              <a:xfrm rot="10800000">
                <a:off x="6767" y="7543"/>
                <a:ext cx="172" cy="1726"/>
                <a:chOff x="610" y="1966"/>
                <a:chExt cx="172" cy="1748"/>
              </a:xfrm>
            </p:grpSpPr>
            <p:cxnSp>
              <p:nvCxnSpPr>
                <p:cNvPr id="45" name="直接箭头连接符 44"/>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46" name="组合 45"/>
                <p:cNvGrpSpPr/>
                <p:nvPr/>
              </p:nvGrpSpPr>
              <p:grpSpPr>
                <a:xfrm>
                  <a:off x="610" y="1966"/>
                  <a:ext cx="159" cy="1748"/>
                  <a:chOff x="610" y="1966"/>
                  <a:chExt cx="159" cy="1748"/>
                </a:xfrm>
              </p:grpSpPr>
              <p:cxnSp>
                <p:nvCxnSpPr>
                  <p:cNvPr id="47" name="直接箭头连接符 46"/>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48" name="直接箭头连接符 47"/>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mc:AlternateContent xmlns:mc="http://schemas.openxmlformats.org/markup-compatibility/2006">
            <mc:Choice xmlns:a14="http://schemas.microsoft.com/office/drawing/2010/main" Requires="a14">
              <p:sp>
                <p:nvSpPr>
                  <p:cNvPr id="49" name="文本框 48"/>
                  <p:cNvSpPr txBox="1"/>
                  <p:nvPr/>
                </p:nvSpPr>
                <p:spPr>
                  <a:xfrm>
                    <a:off x="6104" y="7432"/>
                    <a:ext cx="638" cy="1888"/>
                  </a:xfrm>
                  <a:prstGeom prst="rect">
                    <a:avLst/>
                  </a:prstGeom>
                  <a:noFill/>
                </p:spPr>
                <p:txBody>
                  <a:bodyPr wrap="none" rtlCol="0" anchor="t">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sub>
                          </m:sSub>
                        </m:oMath>
                      </m:oMathPara>
                    </a14:m>
                    <a:endParaRPr lang="en-US" altLang="zh-CN" sz="2400" b="1" i="1">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oMath>
                      </m:oMathPara>
                    </a14:m>
                    <a:endParaRPr lang="en-US" altLang="zh-CN" sz="2400" b="1">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𝟑</m:t>
                              </m:r>
                            </m:sub>
                          </m:sSub>
                        </m:oMath>
                      </m:oMathPara>
                    </a14:m>
                    <a:endParaRPr lang="en-US" altLang="zh-CN" sz="2400" b="1">
                      <a:latin typeface="Times New Roman" panose="02020603050405020304" pitchFamily="18" charset="0"/>
                      <a:cs typeface="Times New Roman" panose="02020603050405020304" pitchFamily="18" charset="0"/>
                    </a:endParaRPr>
                  </a:p>
                </p:txBody>
              </p:sp>
            </mc:Choice>
            <mc:Fallback>
              <p:sp>
                <p:nvSpPr>
                  <p:cNvPr id="49" name="文本框 48"/>
                  <p:cNvSpPr txBox="1">
                    <a:spLocks noRot="1" noChangeAspect="1" noMove="1" noResize="1" noEditPoints="1" noAdjustHandles="1" noChangeArrowheads="1" noChangeShapeType="1" noTextEdit="1"/>
                  </p:cNvSpPr>
                  <p:nvPr/>
                </p:nvSpPr>
                <p:spPr>
                  <a:xfrm>
                    <a:off x="6104" y="7432"/>
                    <a:ext cx="638" cy="1888"/>
                  </a:xfrm>
                  <a:prstGeom prst="rect">
                    <a:avLst/>
                  </a:prstGeom>
                  <a:blipFill rotWithShape="1">
                    <a:blip r:embed="rId9"/>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52" name="文本框 51"/>
                <p:cNvSpPr txBox="1"/>
                <p:nvPr/>
              </p:nvSpPr>
              <p:spPr>
                <a:xfrm>
                  <a:off x="5428" y="8348"/>
                  <a:ext cx="1141" cy="725"/>
                </a:xfrm>
                <a:prstGeom prst="rect">
                  <a:avLst/>
                </a:prstGeom>
                <a:noFill/>
              </p:spPr>
              <p:txBody>
                <a:bodyPr wrap="square" rtlCol="0" anchor="t">
                  <a:spAutoFit/>
                </a:bodyPr>
                <a:lstStyle/>
                <a:p>
                  <a14:m>
                    <m:oMathPara xmlns:m="http://schemas.openxmlformats.org/officeDocument/2006/math">
                      <m:oMathParaPr>
                        <m:jc m:val="centerGroup"/>
                      </m:oMathParaPr>
                      <m:oMath xmlns:m="http://schemas.openxmlformats.org/officeDocument/2006/math">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oMath>
                    </m:oMathPara>
                  </a14:m>
                  <a:endPar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p:txBody>
            </p:sp>
          </mc:Choice>
          <mc:Fallback>
            <p:sp>
              <p:nvSpPr>
                <p:cNvPr id="52" name="文本框 51"/>
                <p:cNvSpPr txBox="1">
                  <a:spLocks noRot="1" noChangeAspect="1" noMove="1" noResize="1" noEditPoints="1" noAdjustHandles="1" noChangeArrowheads="1" noChangeShapeType="1" noTextEdit="1"/>
                </p:cNvSpPr>
                <p:nvPr/>
              </p:nvSpPr>
              <p:spPr>
                <a:xfrm>
                  <a:off x="5428" y="8348"/>
                  <a:ext cx="1141" cy="725"/>
                </a:xfrm>
                <a:prstGeom prst="rect">
                  <a:avLst/>
                </a:prstGeom>
                <a:blipFill rotWithShape="1">
                  <a:blip r:embed="rId10"/>
                </a:blipFill>
              </p:spPr>
              <p:txBody>
                <a:bodyPr/>
                <a:lstStyle/>
                <a:p>
                  <a:r>
                    <a:rPr lang="zh-CN" altLang="en-US">
                      <a:noFill/>
                    </a:rPr>
                    <a:t> </a:t>
                  </a:r>
                </a:p>
              </p:txBody>
            </p:sp>
          </mc:Fallback>
        </mc:AlternateContent>
      </p:gr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文本框 3"/>
          <p:cNvSpPr txBox="1"/>
          <p:nvPr/>
        </p:nvSpPr>
        <p:spPr>
          <a:xfrm>
            <a:off x="544195" y="1125220"/>
            <a:ext cx="8199120" cy="4154170"/>
          </a:xfrm>
          <a:prstGeom prst="rect">
            <a:avLst/>
          </a:prstGeom>
          <a:noFill/>
          <a:ln w="9525">
            <a:noFill/>
          </a:ln>
        </p:spPr>
        <p:txBody>
          <a:bodyPr wrap="square" anchor="t">
            <a:spAutoFit/>
          </a:bodyPr>
          <a:lstStyle/>
          <a:p>
            <a:pPr eaLnBrk="0" hangingPunct="0"/>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the semi-major axis  of each planet outward from the Sun in units such that the Earth's semi-major axis is equal to 1.</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sym typeface="+mn-ea"/>
              </a:rPr>
              <a:t>4+</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0)/10=0.4 (Mercury)</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sym typeface="+mn-ea"/>
              </a:rPr>
              <a:t>4+</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3)/10=0.7 (Venus)</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sym typeface="+mn-ea"/>
              </a:rPr>
              <a:t>4+</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6)/10=1.0 (Earth)</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sym typeface="+mn-ea"/>
              </a:rPr>
              <a:t>4+</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12)/10=1.6 (Mars)</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sym typeface="+mn-ea"/>
              </a:rPr>
              <a:t>4+</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48)/10=5.2 (Jupiter)</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sym typeface="+mn-ea"/>
              </a:rPr>
              <a:t>4+</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96)/10=10  (Saturn)</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242" name="矩形 1"/>
          <p:cNvSpPr/>
          <p:nvPr/>
        </p:nvSpPr>
        <p:spPr>
          <a:xfrm>
            <a:off x="488950" y="719138"/>
            <a:ext cx="309563" cy="1076325"/>
          </a:xfrm>
          <a:prstGeom prst="rect">
            <a:avLst/>
          </a:prstGeom>
          <a:noFill/>
          <a:ln w="9525">
            <a:noFill/>
          </a:ln>
        </p:spPr>
        <p:txBody>
          <a:bodyPr wrap="none" anchor="t">
            <a:spAutoFit/>
          </a:bodyPr>
          <a:lstStyle/>
          <a:p>
            <a:pPr eaLnBrk="0" hangingPunct="0"/>
            <a:endParaRPr lang="zh-CN" altLang="en-US" dirty="0">
              <a:latin typeface="Times New Roman" panose="02020603050405020304" pitchFamily="18" charset="0"/>
              <a:ea typeface="宋体" panose="02010600030101010101" pitchFamily="2" charset="-122"/>
            </a:endParaRPr>
          </a:p>
          <a:p>
            <a:pPr eaLnBrk="0" hangingPunct="0"/>
            <a:endParaRPr lang="zh-CN" altLang="en-US"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0" y="2780982"/>
            <a:ext cx="60960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TextBox 7"/>
          <p:cNvSpPr txBox="1">
            <a:spLocks noChangeArrowheads="1"/>
          </p:cNvSpPr>
          <p:nvPr/>
        </p:nvSpPr>
        <p:spPr bwMode="auto">
          <a:xfrm>
            <a:off x="900113" y="1196340"/>
            <a:ext cx="73437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a:t>Solving for the coefficients results in the best parabola</a:t>
            </a:r>
            <a:endParaRPr lang="en-US" altLang="zh-CN" sz="2400" b="1"/>
          </a:p>
          <a:p>
            <a:pPr eaLnBrk="1" hangingPunct="1">
              <a:buFont typeface="Wingdings" panose="05000000000000000000" pitchFamily="2" charset="2"/>
              <a:buNone/>
            </a:pPr>
            <a:r>
              <a:rPr lang="en-US" altLang="zh-CN" sz="2400" b="1" i="1"/>
              <a:t>y</a:t>
            </a:r>
            <a:r>
              <a:rPr lang="en-US" altLang="zh-CN" sz="2400" b="1"/>
              <a:t>= </a:t>
            </a:r>
            <a:r>
              <a:rPr lang="en-US" altLang="zh-CN" sz="2400" b="1" i="1"/>
              <a:t>c</a:t>
            </a:r>
            <a:r>
              <a:rPr lang="en-US" altLang="zh-CN" sz="2400" b="1" baseline="-25000"/>
              <a:t>1 </a:t>
            </a:r>
            <a:r>
              <a:rPr lang="en-US" altLang="zh-CN" sz="2400" b="1"/>
              <a:t>+ </a:t>
            </a:r>
            <a:r>
              <a:rPr lang="en-US" altLang="zh-CN" sz="2400" b="1" i="1"/>
              <a:t>c</a:t>
            </a:r>
            <a:r>
              <a:rPr lang="en-US" altLang="zh-CN" sz="2400" b="1" baseline="-25000"/>
              <a:t>2</a:t>
            </a:r>
            <a:r>
              <a:rPr lang="en-US" altLang="zh-CN" sz="2400" b="1" i="1"/>
              <a:t>t</a:t>
            </a:r>
            <a:r>
              <a:rPr lang="en-US" altLang="zh-CN" sz="2400" b="1"/>
              <a:t> + </a:t>
            </a:r>
            <a:r>
              <a:rPr lang="en-US" altLang="zh-CN" sz="2400" b="1" i="1"/>
              <a:t>c</a:t>
            </a:r>
            <a:r>
              <a:rPr lang="en-US" altLang="zh-CN" sz="2400" b="1" baseline="-25000"/>
              <a:t>3</a:t>
            </a:r>
            <a:r>
              <a:rPr lang="en-US" altLang="zh-CN" sz="2400" b="1" i="1"/>
              <a:t>t</a:t>
            </a:r>
            <a:r>
              <a:rPr lang="en-US" altLang="zh-CN" sz="800" b="1" i="1"/>
              <a:t> </a:t>
            </a:r>
            <a:r>
              <a:rPr lang="en-US" altLang="zh-CN" sz="2400" b="1" baseline="30000"/>
              <a:t>2 </a:t>
            </a:r>
            <a:r>
              <a:rPr lang="en-US" altLang="zh-CN" sz="2400" b="1"/>
              <a:t>= 0.45 − 0.65</a:t>
            </a:r>
            <a:r>
              <a:rPr lang="en-US" altLang="zh-CN" sz="2400" b="1" i="1"/>
              <a:t>t</a:t>
            </a:r>
            <a:r>
              <a:rPr lang="en-US" altLang="zh-CN" sz="2400" b="1"/>
              <a:t> − 0.25</a:t>
            </a:r>
            <a:r>
              <a:rPr lang="en-US" altLang="zh-CN" sz="2400" b="1" i="1"/>
              <a:t>t</a:t>
            </a:r>
            <a:r>
              <a:rPr lang="en-US" altLang="zh-CN" sz="800" b="1" i="1"/>
              <a:t> </a:t>
            </a:r>
            <a:r>
              <a:rPr lang="en-US" altLang="zh-CN" sz="2400" b="1" baseline="30000"/>
              <a:t>2</a:t>
            </a:r>
            <a:r>
              <a:rPr lang="en-US" altLang="zh-CN" sz="2400" b="1"/>
              <a:t>.</a:t>
            </a:r>
            <a:endParaRPr lang="en-US" altLang="zh-CN" sz="2400" b="1"/>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bwMode="auto">
          <a:xfrm>
            <a:off x="628015" y="2090738"/>
            <a:ext cx="7887970" cy="2676525"/>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rtlCol="0">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lvl="0" algn="l" eaLnBrk="1" hangingPunct="1">
              <a:buClrTx/>
              <a:buSzTx/>
              <a:buFont typeface="Wingdings" panose="05000000000000000000" pitchFamily="2" charset="2"/>
            </a:pPr>
            <a:r>
              <a:rPr lang="en-US" altLang="zh-CN" sz="2400" b="1">
                <a:sym typeface="+mn-ea"/>
              </a:rPr>
              <a:t>Please recheck \ (backslash) !</a:t>
            </a:r>
            <a:endParaRPr lang="en-US" altLang="zh-CN" sz="2400" b="1">
              <a:sym typeface="+mn-ea"/>
            </a:endParaRPr>
          </a:p>
          <a:p>
            <a:pPr lvl="0" algn="l" eaLnBrk="1" hangingPunct="1">
              <a:buClrTx/>
              <a:buSzTx/>
              <a:buFont typeface="Wingdings" panose="05000000000000000000" pitchFamily="2" charset="2"/>
            </a:pPr>
            <a:endParaRPr lang="en-US" altLang="zh-CN" sz="2400" b="1">
              <a:sym typeface="+mn-ea"/>
            </a:endParaRPr>
          </a:p>
          <a:p>
            <a:pPr lvl="0" algn="l" eaLnBrk="1" hangingPunct="1">
              <a:buClrTx/>
              <a:buSzTx/>
              <a:buFont typeface="Wingdings" panose="05000000000000000000" pitchFamily="2" charset="2"/>
            </a:pPr>
            <a:endParaRPr lang="en-US" altLang="zh-CN" sz="2400" b="1">
              <a:sym typeface="+mn-ea"/>
            </a:endParaRPr>
          </a:p>
          <a:p>
            <a:pPr lvl="0" algn="l" eaLnBrk="1" hangingPunct="1">
              <a:buClrTx/>
              <a:buSzTx/>
              <a:buFont typeface="Wingdings" panose="05000000000000000000" pitchFamily="2" charset="2"/>
            </a:pPr>
            <a:r>
              <a:rPr lang="en-US" altLang="zh-CN" sz="2400" b="1">
                <a:sym typeface="+mn-ea"/>
              </a:rPr>
              <a:t>[1 1;1 -1;1 1] \ [2;1;3]</a:t>
            </a:r>
            <a:endParaRPr lang="en-US" altLang="zh-CN" sz="2400" b="1">
              <a:sym typeface="+mn-ea"/>
            </a:endParaRPr>
          </a:p>
          <a:p>
            <a:pPr lvl="0" algn="l" eaLnBrk="1" hangingPunct="1">
              <a:buClrTx/>
              <a:buSzTx/>
              <a:buFont typeface="Wingdings" panose="05000000000000000000" pitchFamily="2" charset="2"/>
            </a:pPr>
            <a:endParaRPr lang="en-US" altLang="zh-CN" sz="2400" b="1">
              <a:sym typeface="+mn-ea"/>
            </a:endParaRPr>
          </a:p>
          <a:p>
            <a:pPr lvl="0" algn="l" eaLnBrk="1" hangingPunct="1">
              <a:buClrTx/>
              <a:buSzTx/>
              <a:buFont typeface="Wingdings" panose="05000000000000000000" pitchFamily="2" charset="2"/>
            </a:pPr>
            <a:endParaRPr lang="en-US" altLang="zh-CN" sz="2400" b="1">
              <a:sym typeface="+mn-ea"/>
            </a:endParaRPr>
          </a:p>
          <a:p>
            <a:pPr lvl="0" algn="l" eaLnBrk="1" hangingPunct="1">
              <a:buClrTx/>
              <a:buSzTx/>
              <a:buFont typeface="Wingdings" panose="05000000000000000000" pitchFamily="2" charset="2"/>
            </a:pPr>
            <a:r>
              <a:rPr lang="en-US" altLang="zh-CN" sz="2400" b="1">
                <a:sym typeface="+mn-ea"/>
              </a:rPr>
              <a:t>https://ww2.mathworks.cn/help/matlab/ref/mldivide.html</a:t>
            </a:r>
            <a:endParaRPr lang="en-US" altLang="zh-CN" sz="2400" b="1">
              <a:sym typeface="+mn-ea"/>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79070" y="5577840"/>
            <a:ext cx="87420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algn="ctr" eaLnBrk="1" hangingPunct="1">
              <a:buClr>
                <a:srgbClr val="FF0000"/>
              </a:buClr>
              <a:buFont typeface="Wingdings" panose="05000000000000000000" pitchFamily="2" charset="2"/>
              <a:buNone/>
            </a:pPr>
            <a:r>
              <a:rPr lang="en-US" altLang="zh-CN" sz="2400" b="1">
                <a:solidFill>
                  <a:srgbClr val="00B0F0"/>
                </a:solidFill>
                <a:ea typeface="黑体" panose="02010609060101010101" pitchFamily="49" charset="-122"/>
                <a:cs typeface="Times New Roman" panose="02020603050405020304" pitchFamily="18" charset="0"/>
              </a:rPr>
              <a:t>exactly satisfy the conditions or not </a:t>
            </a:r>
            <a:r>
              <a:rPr lang="en-US" altLang="zh-CN" sz="2400" b="1">
                <a:solidFill>
                  <a:srgbClr val="00B0F0"/>
                </a:solidFill>
                <a:ea typeface="黑体" panose="02010609060101010101" pitchFamily="49" charset="-122"/>
                <a:cs typeface="Times New Roman" panose="02020603050405020304" pitchFamily="18" charset="0"/>
                <a:sym typeface="+mn-ea"/>
              </a:rPr>
              <a:t>exactly</a:t>
            </a:r>
            <a:r>
              <a:rPr lang="en-US" altLang="zh-CN" sz="2400" b="1">
                <a:solidFill>
                  <a:srgbClr val="00B0F0"/>
                </a:solidFill>
                <a:ea typeface="黑体" panose="02010609060101010101" pitchFamily="49" charset="-122"/>
                <a:cs typeface="Times New Roman" panose="02020603050405020304" pitchFamily="18" charset="0"/>
              </a:rPr>
              <a:t> satisfy the conditions</a:t>
            </a:r>
            <a:endParaRPr lang="zh-CN" altLang="en-US" sz="2400" b="1">
              <a:solidFill>
                <a:srgbClr val="00B0F0"/>
              </a:solidFill>
              <a:ea typeface="黑体" panose="02010609060101010101" pitchFamily="49" charset="-122"/>
              <a:cs typeface="Times New Roman" panose="02020603050405020304" pitchFamily="18" charset="0"/>
            </a:endParaRPr>
          </a:p>
        </p:txBody>
      </p:sp>
      <p:sp>
        <p:nvSpPr>
          <p:cNvPr id="11" name="TextBox 10"/>
          <p:cNvSpPr txBox="1">
            <a:spLocks noChangeArrowheads="1"/>
          </p:cNvSpPr>
          <p:nvPr/>
        </p:nvSpPr>
        <p:spPr bwMode="auto">
          <a:xfrm>
            <a:off x="179070" y="2567305"/>
            <a:ext cx="89649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algn="ctr" eaLnBrk="1" hangingPunct="1">
              <a:buClr>
                <a:srgbClr val="FF0000"/>
              </a:buClr>
              <a:buFont typeface="Wingdings" panose="05000000000000000000" pitchFamily="2" charset="2"/>
              <a:buNone/>
            </a:pPr>
            <a:r>
              <a:rPr lang="en-US" altLang="zh-CN" sz="2400" b="1">
                <a:solidFill>
                  <a:srgbClr val="7030A0"/>
                </a:solidFill>
                <a:ea typeface="黑体" panose="02010609060101010101" pitchFamily="49" charset="-122"/>
                <a:cs typeface="Times New Roman" panose="02020603050405020304" pitchFamily="18" charset="0"/>
              </a:rPr>
              <a:t>find the law behind the data</a:t>
            </a:r>
            <a:endParaRPr lang="zh-CN" altLang="en-US" sz="2400" b="1">
              <a:solidFill>
                <a:srgbClr val="7030A0"/>
              </a:solidFill>
              <a:ea typeface="黑体" panose="02010609060101010101" pitchFamily="49" charset="-122"/>
              <a:cs typeface="Times New Roman" panose="02020603050405020304" pitchFamily="18" charset="0"/>
            </a:endParaRPr>
          </a:p>
        </p:txBody>
      </p:sp>
      <p:sp>
        <p:nvSpPr>
          <p:cNvPr id="10" name="TextBox 9"/>
          <p:cNvSpPr txBox="1">
            <a:spLocks noChangeArrowheads="1"/>
          </p:cNvSpPr>
          <p:nvPr/>
        </p:nvSpPr>
        <p:spPr bwMode="auto">
          <a:xfrm>
            <a:off x="179070" y="2108835"/>
            <a:ext cx="9116695" cy="480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algn="l" eaLnBrk="1" hangingPunct="1">
              <a:buFont typeface="Wingdings" panose="05000000000000000000" pitchFamily="2" charset="2"/>
              <a:buNone/>
            </a:pPr>
            <a:r>
              <a:rPr lang="en-US" altLang="zh-CN" sz="2400" b="1">
                <a:solidFill>
                  <a:srgbClr val="7030A0"/>
                </a:solidFill>
                <a:ea typeface="黑体" panose="02010609060101010101" pitchFamily="49" charset="-122"/>
                <a:cs typeface="Times New Roman" panose="02020603050405020304" pitchFamily="18" charset="0"/>
              </a:rPr>
              <a:t>similarities</a:t>
            </a:r>
            <a:r>
              <a:rPr lang="en-US" altLang="zh-CN" sz="2400" b="1">
                <a:ea typeface="黑体" panose="02010609060101010101" pitchFamily="49" charset="-122"/>
                <a:cs typeface="Times New Roman" panose="02020603050405020304" pitchFamily="18" charset="0"/>
              </a:rPr>
              <a:t> and </a:t>
            </a:r>
            <a:r>
              <a:rPr lang="en-US" altLang="zh-CN" sz="2400" b="1">
                <a:solidFill>
                  <a:srgbClr val="00B0F0"/>
                </a:solidFill>
                <a:ea typeface="黑体" panose="02010609060101010101" pitchFamily="49" charset="-122"/>
                <a:cs typeface="Times New Roman" panose="02020603050405020304" pitchFamily="18" charset="0"/>
              </a:rPr>
              <a:t>differences</a:t>
            </a:r>
            <a:r>
              <a:rPr lang="en-US" altLang="zh-CN" sz="2400" b="1">
                <a:ea typeface="黑体" panose="02010609060101010101" pitchFamily="49" charset="-122"/>
                <a:cs typeface="Times New Roman" panose="02020603050405020304" pitchFamily="18" charset="0"/>
              </a:rPr>
              <a:t> between  interploation and least squares</a:t>
            </a:r>
            <a:endParaRPr lang="en-US" altLang="zh-CN" sz="2400" b="1">
              <a:ea typeface="黑体" panose="02010609060101010101" pitchFamily="49" charset="-122"/>
              <a:cs typeface="Times New Roman" panose="02020603050405020304" pitchFamily="18" charset="0"/>
            </a:endParaRPr>
          </a:p>
          <a:p>
            <a:pPr algn="l" eaLnBrk="1" hangingPunct="1">
              <a:buFont typeface="Wingdings" panose="05000000000000000000" pitchFamily="2" charset="2"/>
              <a:buNone/>
            </a:pPr>
            <a:r>
              <a:rPr lang="en-US" altLang="zh-CN" sz="2400" b="1">
                <a:ea typeface="黑体" panose="02010609060101010101" pitchFamily="49" charset="-122"/>
                <a:cs typeface="Times New Roman" panose="02020603050405020304" pitchFamily="18" charset="0"/>
              </a:rPr>
              <a:t> </a:t>
            </a:r>
            <a:endParaRPr lang="zh-CN" altLang="en-US" sz="2400" b="1">
              <a:ea typeface="黑体" panose="02010609060101010101" pitchFamily="49" charset="-122"/>
              <a:cs typeface="Times New Roman" panose="02020603050405020304" pitchFamily="18" charset="0"/>
            </a:endParaRPr>
          </a:p>
        </p:txBody>
      </p:sp>
      <p:pic>
        <p:nvPicPr>
          <p:cNvPr id="6"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54730" y="3161030"/>
            <a:ext cx="203454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1" name="Text Box 2"/>
          <p:cNvSpPr txBox="1">
            <a:spLocks noChangeArrowheads="1"/>
          </p:cNvSpPr>
          <p:nvPr/>
        </p:nvSpPr>
        <p:spPr bwMode="auto">
          <a:xfrm>
            <a:off x="1113632" y="1052513"/>
            <a:ext cx="70104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3600" b="1" dirty="0">
                <a:solidFill>
                  <a:srgbClr val="FF3300"/>
                </a:solidFill>
                <a:ea typeface="黑体" panose="02010609060101010101" pitchFamily="49" charset="-122"/>
                <a:cs typeface="Times New Roman" panose="02020603050405020304" pitchFamily="18" charset="0"/>
              </a:rPr>
              <a:t>Summary</a:t>
            </a:r>
            <a:endParaRPr lang="en-US" altLang="zh-CN" sz="3600" b="1" dirty="0">
              <a:solidFill>
                <a:srgbClr val="FF3300"/>
              </a:solidFill>
              <a:ea typeface="黑体" panose="02010609060101010101" pitchFamily="49" charset="-122"/>
              <a:cs typeface="Times New Roman" panose="02020603050405020304" pitchFamily="18"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15110" y="2049463"/>
            <a:ext cx="7200800" cy="3046095"/>
          </a:xfrm>
          <a:prstGeom prst="rect">
            <a:avLst/>
          </a:prstGeom>
        </p:spPr>
        <p:txBody>
          <a:bodyPr wrap="square">
            <a:spAutoFit/>
          </a:bodyPr>
          <a:lstStyle/>
          <a:p>
            <a:pPr>
              <a:buFont typeface="Wingdings" panose="05000000000000000000" pitchFamily="2" charset="2"/>
              <a:buChar char="Ø"/>
              <a:defRPr/>
            </a:pP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Examine the </a:t>
            </a: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data</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visually</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3200" b="1" dirty="0">
              <a:latin typeface="Times New Roman" panose="02020603050405020304" pitchFamily="18" charset="0"/>
              <a:ea typeface="黑体" panose="02010609060101010101" pitchFamily="49" charset="-122"/>
              <a:cs typeface="Times New Roman" panose="02020603050405020304" pitchFamily="18" charset="0"/>
            </a:endParaRPr>
          </a:p>
          <a:p>
            <a:pPr>
              <a:defRPr/>
            </a:pPr>
            <a:r>
              <a:rPr lang="en-US" altLang="zh-CN" sz="3200" b="1" dirty="0">
                <a:solidFill>
                  <a:srgbClr val="7030A0"/>
                </a:solidFill>
                <a:latin typeface="Times New Roman" panose="02020603050405020304" pitchFamily="18" charset="0"/>
                <a:cs typeface="Times New Roman" panose="02020603050405020304" pitchFamily="18" charset="0"/>
              </a:rPr>
              <a:t>    curve sketching is one way or...</a:t>
            </a:r>
            <a:endParaRPr lang="en-US" altLang="zh-CN" sz="3200" b="1" dirty="0">
              <a:solidFill>
                <a:srgbClr val="7030A0"/>
              </a:solidFill>
              <a:latin typeface="Times New Roman" panose="02020603050405020304" pitchFamily="18" charset="0"/>
              <a:cs typeface="Times New Roman" panose="02020603050405020304" pitchFamily="18" charset="0"/>
            </a:endParaRPr>
          </a:p>
          <a:p>
            <a:pPr>
              <a:defRPr/>
            </a:pPr>
            <a:r>
              <a:rPr lang="en-US" altLang="zh-CN" sz="3200" b="1" dirty="0">
                <a:solidFill>
                  <a:srgbClr val="7030A0"/>
                </a:solidFill>
                <a:latin typeface="Times New Roman" panose="02020603050405020304" pitchFamily="18" charset="0"/>
                <a:cs typeface="Times New Roman" panose="02020603050405020304" pitchFamily="18" charset="0"/>
              </a:rPr>
              <a:t>    best: use a MATLAB plot to get the  </a:t>
            </a:r>
            <a:endParaRPr lang="en-US" altLang="zh-CN" sz="3200" b="1" dirty="0">
              <a:solidFill>
                <a:srgbClr val="7030A0"/>
              </a:solidFill>
              <a:latin typeface="Times New Roman" panose="02020603050405020304" pitchFamily="18" charset="0"/>
              <a:cs typeface="Times New Roman" panose="02020603050405020304" pitchFamily="18" charset="0"/>
            </a:endParaRPr>
          </a:p>
          <a:p>
            <a:pPr>
              <a:defRPr/>
            </a:pPr>
            <a:r>
              <a:rPr lang="en-US" altLang="zh-CN" sz="3200" b="1" dirty="0">
                <a:solidFill>
                  <a:srgbClr val="7030A0"/>
                </a:solidFill>
                <a:latin typeface="Times New Roman" panose="02020603050405020304" pitchFamily="18" charset="0"/>
                <a:cs typeface="Times New Roman" panose="02020603050405020304" pitchFamily="18" charset="0"/>
              </a:rPr>
              <a:t>    lay of the land</a:t>
            </a:r>
            <a:endParaRPr lang="en-US" altLang="zh-CN" sz="3200" b="1" dirty="0">
              <a:solidFill>
                <a:srgbClr val="7030A0"/>
              </a:solidFill>
              <a:latin typeface="Times New Roman" panose="02020603050405020304" pitchFamily="18" charset="0"/>
              <a:cs typeface="Times New Roman" panose="02020603050405020304" pitchFamily="18" charset="0"/>
            </a:endParaRPr>
          </a:p>
          <a:p>
            <a:pPr>
              <a:defRPr/>
            </a:pPr>
            <a:endParaRPr lang="zh-CN" altLang="en-US" sz="3200" b="1" dirty="0">
              <a:solidFill>
                <a:srgbClr val="7030A0"/>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charset="0"/>
              <a:buChar char="Ø"/>
              <a:defRPr/>
            </a:pPr>
            <a:r>
              <a:rPr lang="en-US" sz="3200" b="1" dirty="0">
                <a:latin typeface="Times New Roman" panose="02020603050405020304" pitchFamily="18" charset="0"/>
                <a:ea typeface="黑体" panose="02010609060101010101" pitchFamily="49" charset="-122"/>
                <a:cs typeface="Times New Roman" panose="02020603050405020304" pitchFamily="18" charset="0"/>
                <a:sym typeface="+mn-ea"/>
              </a:rPr>
              <a:t> Guess the rule and validate the rule</a:t>
            </a:r>
            <a:endParaRPr lang="en-US" sz="3200" b="1" dirty="0">
              <a:solidFill>
                <a:srgbClr val="7030A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31115" y="980256"/>
            <a:ext cx="8534400" cy="829945"/>
          </a:xfrm>
          <a:prstGeom prst="rect">
            <a:avLst/>
          </a:prstGeom>
          <a:noFill/>
          <a:ln w="9525">
            <a:noFill/>
            <a:miter lim="800000"/>
          </a:ln>
          <a:effectLst/>
        </p:spPr>
        <p:txBody>
          <a:bodyPr>
            <a:spAutoFit/>
          </a:bodyPr>
          <a:lstStyle/>
          <a:p>
            <a:pPr eaLnBrk="1" hangingPunct="1">
              <a:spcBef>
                <a:spcPct val="50000"/>
              </a:spcBef>
              <a:defRPr/>
            </a:pPr>
            <a:r>
              <a:rPr lang="en-US" altLang="zh-CN" sz="24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Example </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Suppose we have a dataset giving the living areas and prices of 47 houses from Portland, Oregon :</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6658" name="Picture 3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318" y="2353161"/>
            <a:ext cx="4538662" cy="327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graphicFrame>
            <p:nvGraphicFramePr>
              <p:cNvPr id="2" name="表格 1"/>
              <p:cNvGraphicFramePr/>
              <p:nvPr>
                <p:custDataLst>
                  <p:tags r:id="rId2"/>
                </p:custDataLst>
              </p:nvPr>
            </p:nvGraphicFramePr>
            <p:xfrm>
              <a:off x="88265" y="2411095"/>
              <a:ext cx="4871720" cy="3787140"/>
            </p:xfrm>
            <a:graphic>
              <a:graphicData uri="http://schemas.openxmlformats.org/drawingml/2006/table">
                <a:tbl>
                  <a:tblPr firstRow="1" bandRow="1">
                    <a:tableStyleId>{5C22544A-7EE6-4342-B048-85BDC9FD1C3A}</a:tableStyleId>
                  </a:tblPr>
                  <a:tblGrid>
                    <a:gridCol w="2538730"/>
                    <a:gridCol w="2332990"/>
                  </a:tblGrid>
                  <a:tr h="56769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Living area(</a:t>
                          </a:r>
                          <a14:m>
                            <m:oMath xmlns:m="http://schemas.openxmlformats.org/officeDocument/2006/math">
                              <m:sSup>
                                <m:sSupPr>
                                  <m:ctrlPr>
                                    <a:rPr lang="en-US" altLang="zh-CN" sz="2400" b="1" i="1">
                                      <a:solidFill>
                                        <a:schemeClr val="tx1"/>
                                      </a:solidFill>
                                      <a:latin typeface="Cambria Math" panose="02040503050406030204" pitchFamily="18" charset="0"/>
                                      <a:cs typeface="Cambria Math" panose="02040503050406030204" pitchFamily="18" charset="0"/>
                                    </a:rPr>
                                  </m:ctrlPr>
                                </m:sSupPr>
                                <m:e>
                                  <m:r>
                                    <a:rPr lang="en-US" altLang="zh-CN" sz="2400" b="1">
                                      <a:solidFill>
                                        <a:schemeClr val="tx1"/>
                                      </a:solidFill>
                                      <a:latin typeface="Cambria Math" panose="02040503050406030204" pitchFamily="18" charset="0"/>
                                      <a:cs typeface="Times New Roman" panose="02020603050405020304" pitchFamily="18" charset="0"/>
                                      <a:sym typeface="+mn-ea"/>
                                    </a:rPr>
                                    <m:t>𝐟𝐞𝐞𝐭</m:t>
                                  </m:r>
                                </m:e>
                                <m:sup>
                                  <m:r>
                                    <a:rPr lang="en-US" altLang="zh-CN" sz="2400" b="1" i="1">
                                      <a:solidFill>
                                        <a:schemeClr val="tx1"/>
                                      </a:solidFill>
                                      <a:latin typeface="Cambria Math" panose="02040503050406030204" pitchFamily="18" charset="0"/>
                                      <a:cs typeface="Cambria Math" panose="02040503050406030204" pitchFamily="18" charset="0"/>
                                    </a:rPr>
                                    <m:t>𝟐</m:t>
                                  </m:r>
                                </m:sup>
                              </m:sSup>
                            </m:oMath>
                          </a14:m>
                          <a:r>
                            <a:rPr lang="en-US" altLang="zh-CN" sz="2400" b="1">
                              <a:solidFill>
                                <a:schemeClr val="tx1"/>
                              </a:solidFill>
                              <a:latin typeface="Times New Roman" panose="02020603050405020304" pitchFamily="18" charset="0"/>
                              <a:cs typeface="Times New Roman" panose="02020603050405020304" pitchFamily="18" charset="0"/>
                            </a:rPr>
                            <a:t>)</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B w="12700" cmpd="sng">
                          <a:solidFill>
                            <a:schemeClr val="tx1"/>
                          </a:solidFill>
                          <a:prstDash val="solid"/>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sym typeface="+mn-ea"/>
                            </a:rPr>
                            <a:t>Price (1000$s)</a:t>
                          </a:r>
                          <a:endParaRPr lang="en-US" altLang="zh-CN" sz="2400" b="1">
                            <a:solidFill>
                              <a:schemeClr val="tx1"/>
                            </a:solidFill>
                            <a:latin typeface="Times New Roman" panose="02020603050405020304" pitchFamily="18" charset="0"/>
                            <a:cs typeface="Times New Roman" panose="02020603050405020304" pitchFamily="18" charset="0"/>
                            <a:sym typeface="+mn-ea"/>
                          </a:endParaRPr>
                        </a:p>
                      </a:txBody>
                      <a:tcPr anchor="ctr">
                        <a:lnL w="12700" cmpd="sng">
                          <a:solidFill>
                            <a:schemeClr val="tx1"/>
                          </a:solidFill>
                          <a:prstDash val="solid"/>
                        </a:lnL>
                        <a:lnB w="12700" cmpd="sng">
                          <a:solidFill>
                            <a:schemeClr val="tx1"/>
                          </a:solidFill>
                          <a:prstDash val="solid"/>
                        </a:lnB>
                        <a:solidFill>
                          <a:schemeClr val="bg1"/>
                        </a:solidFill>
                      </a:tcPr>
                    </a:tc>
                  </a:tr>
                  <a:tr h="45720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2104</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w="12700" cmpd="sng">
                          <a:solidFill>
                            <a:schemeClr val="tx1"/>
                          </a:solidFill>
                          <a:prstDash val="solid"/>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400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w="12700" cmpd="sng">
                          <a:solidFill>
                            <a:schemeClr val="tx1"/>
                          </a:solidFill>
                          <a:prstDash val="solid"/>
                        </a:lnT>
                        <a:lnB>
                          <a:noFill/>
                        </a:lnB>
                        <a:solidFill>
                          <a:schemeClr val="bg1"/>
                        </a:solidFill>
                      </a:tcPr>
                    </a:tc>
                  </a:tr>
                  <a:tr h="45720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1600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330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r>
                  <a:tr h="45720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2400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369</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r>
                  <a:tr h="45720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1416</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232</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r>
                  <a:tr h="45720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3000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540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r>
                  <a:tr h="933450">
                    <a:tc>
                      <a:txBody>
                        <a:bodyPr/>
                        <a:lstStyle/>
                        <a:p>
                          <a:pPr algn="ctr">
                            <a:buNone/>
                          </a:pPr>
                          <a:r>
                            <a:rPr lang="en-US" altLang="zh-CN" sz="1600" b="1">
                              <a:solidFill>
                                <a:schemeClr val="tx1"/>
                              </a:solidFill>
                              <a:latin typeface="Times New Roman" panose="02020603050405020304" pitchFamily="18" charset="0"/>
                              <a:cs typeface="Times New Roman" panose="02020603050405020304" pitchFamily="18" charset="0"/>
                            </a:rPr>
                            <a:t>·</a:t>
                          </a:r>
                          <a:endParaRPr lang="en-US" altLang="zh-CN" sz="1600" b="1">
                            <a:solidFill>
                              <a:schemeClr val="tx1"/>
                            </a:solidFill>
                            <a:latin typeface="Times New Roman" panose="02020603050405020304" pitchFamily="18" charset="0"/>
                            <a:cs typeface="Times New Roman" panose="02020603050405020304" pitchFamily="18"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txBody>
                      <a:tcPr anchor="b">
                        <a:lnR w="12700" cmpd="sng">
                          <a:solidFill>
                            <a:schemeClr val="tx1"/>
                          </a:solidFill>
                          <a:prstDash val="solid"/>
                        </a:lnR>
                        <a:lnT>
                          <a:noFill/>
                        </a:lnT>
                        <a:solidFill>
                          <a:schemeClr val="bg1"/>
                        </a:solidFill>
                      </a:tcPr>
                    </a:tc>
                    <a:tc>
                      <a:txBody>
                        <a:bodyPr/>
                        <a:lstStyle/>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mn-ea"/>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txBody>
                      <a:tcPr anchor="b">
                        <a:lnL w="12700" cmpd="sng">
                          <a:solidFill>
                            <a:schemeClr val="tx1"/>
                          </a:solidFill>
                          <a:prstDash val="solid"/>
                        </a:lnL>
                        <a:lnT>
                          <a:noFill/>
                        </a:lnT>
                        <a:solidFill>
                          <a:schemeClr val="bg1"/>
                        </a:solidFill>
                      </a:tcPr>
                    </a:tc>
                  </a:tr>
                </a:tbl>
              </a:graphicData>
            </a:graphic>
          </p:graphicFrame>
        </mc:Choice>
        <mc:Fallback xmlns="">
          <p:graphicFrame>
            <p:nvGraphicFramePr>
              <p:cNvPr id="2" name="表格 1"/>
              <p:cNvGraphicFramePr/>
              <p:nvPr>
                <p:custDataLst>
                  <p:tags r:id="rId3"/>
                </p:custDataLst>
              </p:nvPr>
            </p:nvGraphicFramePr>
            <p:xfrm>
              <a:off x="88265" y="2411095"/>
              <a:ext cx="4871720" cy="3787140"/>
            </p:xfrm>
            <a:graphic>
              <a:graphicData uri="http://schemas.openxmlformats.org/drawingml/2006/table">
                <a:tbl>
                  <a:tblPr firstRow="1" bandRow="1">
                    <a:tableStyleId>{5C22544A-7EE6-4342-B048-85BDC9FD1C3A}</a:tableStyleId>
                  </a:tblPr>
                  <a:tblGrid>
                    <a:gridCol w="2538730"/>
                    <a:gridCol w="2332990"/>
                  </a:tblGrid>
                  <a:tr h="567690">
                    <a:tc>
                      <a:txBody>
                        <a:bodyPr/>
                        <a:lstStyle/>
                        <a:p>
                          <a:endParaRPr lang="zh-CN"/>
                        </a:p>
                      </a:txBody>
                      <a:tcPr anchor="ctr">
                        <a:lnR w="12700" cmpd="sng">
                          <a:solidFill>
                            <a:schemeClr val="tx1"/>
                          </a:solidFill>
                          <a:prstDash val="solid"/>
                        </a:lnR>
                        <a:lnB w="12700" cmpd="sng">
                          <a:solidFill>
                            <a:schemeClr val="tx1"/>
                          </a:solidFill>
                          <a:prstDash val="solid"/>
                        </a:lnB>
                        <a:blipFill>
                          <a:blip r:embed="rId4"/>
                        </a:blip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sym typeface="+mn-ea"/>
                            </a:rPr>
                            <a:t>Price (1000$s)</a:t>
                          </a:r>
                          <a:endParaRPr lang="en-US" altLang="zh-CN" sz="2400" b="1">
                            <a:solidFill>
                              <a:schemeClr val="tx1"/>
                            </a:solidFill>
                            <a:latin typeface="Times New Roman" panose="02020603050405020304" pitchFamily="18" charset="0"/>
                            <a:cs typeface="Times New Roman" panose="02020603050405020304" pitchFamily="18" charset="0"/>
                            <a:sym typeface="+mn-ea"/>
                          </a:endParaRPr>
                        </a:p>
                      </a:txBody>
                      <a:tcPr anchor="ctr">
                        <a:lnL w="12700" cmpd="sng">
                          <a:solidFill>
                            <a:schemeClr val="tx1"/>
                          </a:solidFill>
                          <a:prstDash val="solid"/>
                        </a:lnL>
                        <a:lnB w="12700" cmpd="sng">
                          <a:solidFill>
                            <a:schemeClr val="tx1"/>
                          </a:solidFill>
                          <a:prstDash val="solid"/>
                        </a:lnB>
                        <a:solidFill>
                          <a:schemeClr val="bg1"/>
                        </a:solidFill>
                      </a:tcPr>
                    </a:tc>
                  </a:tr>
                  <a:tr h="45720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2104</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w="12700" cmpd="sng">
                          <a:solidFill>
                            <a:schemeClr val="tx1"/>
                          </a:solidFill>
                          <a:prstDash val="solid"/>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400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w="12700" cmpd="sng">
                          <a:solidFill>
                            <a:schemeClr val="tx1"/>
                          </a:solidFill>
                          <a:prstDash val="solid"/>
                        </a:lnT>
                        <a:lnB>
                          <a:noFill/>
                        </a:lnB>
                        <a:solidFill>
                          <a:schemeClr val="bg1"/>
                        </a:solidFill>
                      </a:tcPr>
                    </a:tc>
                  </a:tr>
                  <a:tr h="45720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1600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330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r>
                  <a:tr h="45720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2400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369</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r>
                  <a:tr h="45720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1416</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232</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r>
                  <a:tr h="45720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3000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540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r>
                  <a:tr h="933450">
                    <a:tc>
                      <a:txBody>
                        <a:bodyPr/>
                        <a:lstStyle/>
                        <a:p>
                          <a:pPr algn="ctr">
                            <a:buNone/>
                          </a:pPr>
                          <a:r>
                            <a:rPr lang="en-US" altLang="zh-CN" sz="1600" b="1">
                              <a:solidFill>
                                <a:schemeClr val="tx1"/>
                              </a:solidFill>
                              <a:latin typeface="Times New Roman" panose="02020603050405020304" pitchFamily="18" charset="0"/>
                              <a:cs typeface="Times New Roman" panose="02020603050405020304" pitchFamily="18" charset="0"/>
                            </a:rPr>
                            <a:t>·</a:t>
                          </a:r>
                          <a:endParaRPr lang="en-US" altLang="zh-CN" sz="1600" b="1">
                            <a:solidFill>
                              <a:schemeClr val="tx1"/>
                            </a:solidFill>
                            <a:latin typeface="Times New Roman" panose="02020603050405020304" pitchFamily="18" charset="0"/>
                            <a:cs typeface="Times New Roman" panose="02020603050405020304" pitchFamily="18"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txBody>
                      <a:tcPr anchor="b">
                        <a:lnR w="12700" cmpd="sng">
                          <a:solidFill>
                            <a:schemeClr val="tx1"/>
                          </a:solidFill>
                          <a:prstDash val="solid"/>
                        </a:lnR>
                        <a:lnT>
                          <a:noFill/>
                        </a:lnT>
                        <a:solidFill>
                          <a:schemeClr val="bg1"/>
                        </a:solidFill>
                      </a:tcPr>
                    </a:tc>
                    <a:tc>
                      <a:txBody>
                        <a:bodyPr/>
                        <a:lstStyle/>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mn-ea"/>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txBody>
                      <a:tcPr anchor="b">
                        <a:lnL w="12700" cmpd="sng">
                          <a:solidFill>
                            <a:schemeClr val="tx1"/>
                          </a:solidFill>
                          <a:prstDash val="solid"/>
                        </a:lnL>
                        <a:lnT>
                          <a:noFill/>
                        </a:lnT>
                        <a:solidFill>
                          <a:schemeClr val="bg1"/>
                        </a:solidFill>
                      </a:tcPr>
                    </a:tc>
                  </a:tr>
                </a:tbl>
              </a:graphicData>
            </a:graphic>
          </p:graphicFrame>
        </mc:Fallback>
      </mc:AlternateContent>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2" name="Text Box 10"/>
          <p:cNvSpPr txBox="1">
            <a:spLocks noChangeArrowheads="1"/>
          </p:cNvSpPr>
          <p:nvPr/>
        </p:nvSpPr>
        <p:spPr bwMode="auto">
          <a:xfrm>
            <a:off x="1004888" y="1570355"/>
            <a:ext cx="551132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dirty="0">
                <a:ea typeface="黑体" panose="02010609060101010101" pitchFamily="49" charset="-122"/>
                <a:cs typeface="Times New Roman" panose="02020603050405020304" pitchFamily="18" charset="0"/>
              </a:rPr>
              <a:t>The fitting function is</a:t>
            </a:r>
            <a:r>
              <a:rPr lang="en-US" altLang="zh-CN" sz="2400" dirty="0">
                <a:cs typeface="Times New Roman" panose="02020603050405020304" pitchFamily="18" charset="0"/>
              </a:rPr>
              <a:t>:</a:t>
            </a:r>
            <a:endParaRPr lang="en-US" altLang="zh-CN" sz="2400" i="1" dirty="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文本框 4"/>
              <p:cNvSpPr txBox="1"/>
              <p:nvPr/>
            </p:nvSpPr>
            <p:spPr>
              <a:xfrm>
                <a:off x="1128395" y="2204720"/>
                <a:ext cx="1699260" cy="460375"/>
              </a:xfrm>
              <a:prstGeom prst="rect">
                <a:avLst/>
              </a:prstGeom>
              <a:noFill/>
            </p:spPr>
            <p:txBody>
              <a:bodyPr wrap="square" rtlCol="0">
                <a:spAutoFit/>
              </a:bodyPr>
              <a:lstStyle/>
              <a:p>
                <a14:m>
                  <m:oMath xmlns:m="http://schemas.openxmlformats.org/officeDocument/2006/math">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𝐲</m:t>
                    </m:r>
                    <m:r>
                      <a:rPr lang="en-US" altLang="zh-CN" sz="2400" b="1" spc="-250">
                        <a:solidFill>
                          <a:srgbClr val="1F2329"/>
                        </a:solidFill>
                        <a:latin typeface="Cambria Math" panose="02040503050406030204" pitchFamily="18" charset="0"/>
                        <a:ea typeface="MS Mincho" panose="02020609040205080304" charset="-128"/>
                        <a:cs typeface="Cambria Math" panose="02040503050406030204" pitchFamily="18" charset="0"/>
                        <a:sym typeface="+mn-ea"/>
                      </a:rPr>
                      <m:t> </m:t>
                    </m:r>
                  </m:oMath>
                </a14:m>
                <a:r>
                  <a:rPr lang="en-US" altLang="zh-CN" sz="2400" b="1" i="1">
                    <a:latin typeface="Times New Roman" panose="02020603050405020304" pitchFamily="18" charset="0"/>
                    <a:cs typeface="Times New Roman" panose="02020603050405020304" pitchFamily="18" charset="0"/>
                    <a:sym typeface="+mn-ea"/>
                  </a:rPr>
                  <a:t>= c</a:t>
                </a:r>
                <a:r>
                  <a:rPr lang="en-US" altLang="zh-CN" sz="2400" b="1" baseline="-25000">
                    <a:latin typeface="Times New Roman" panose="02020603050405020304" pitchFamily="18" charset="0"/>
                    <a:cs typeface="Times New Roman" panose="02020603050405020304" pitchFamily="18" charset="0"/>
                    <a:sym typeface="+mn-ea"/>
                  </a:rPr>
                  <a:t>0</a:t>
                </a:r>
                <a:r>
                  <a:rPr lang="en-US" altLang="zh-CN" sz="2400" b="1">
                    <a:latin typeface="Times New Roman" panose="02020603050405020304" pitchFamily="18" charset="0"/>
                    <a:cs typeface="Times New Roman" panose="02020603050405020304" pitchFamily="18" charset="0"/>
                  </a:rPr>
                  <a:t>+</a:t>
                </a:r>
                <a:r>
                  <a:rPr lang="en-US" altLang="zh-CN" sz="2400" b="1" i="1">
                    <a:latin typeface="Times New Roman" panose="02020603050405020304" pitchFamily="18" charset="0"/>
                    <a:cs typeface="Times New Roman" panose="02020603050405020304" pitchFamily="18" charset="0"/>
                    <a:sym typeface="+mn-ea"/>
                  </a:rPr>
                  <a:t>c</a:t>
                </a:r>
                <a:r>
                  <a:rPr lang="en-US" altLang="zh-CN" sz="2400" b="1" baseline="-25000">
                    <a:latin typeface="Times New Roman" panose="02020603050405020304" pitchFamily="18" charset="0"/>
                    <a:cs typeface="Times New Roman" panose="02020603050405020304" pitchFamily="18" charset="0"/>
                    <a:sym typeface="+mn-ea"/>
                  </a:rPr>
                  <a:t>1</a:t>
                </a:r>
                <a14:m>
                  <m:oMath xmlns:m="http://schemas.openxmlformats.org/officeDocument/2006/math">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𝐱</m:t>
                    </m:r>
                  </m:oMath>
                </a14:m>
                <a:endParaRPr lang="en-US" altLang="zh-CN" sz="2400" b="1">
                  <a:latin typeface="Times New Roman" panose="02020603050405020304" pitchFamily="18" charset="0"/>
                  <a:cs typeface="Times New Roman" panose="02020603050405020304" pitchFamily="18"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1128395" y="2204720"/>
                <a:ext cx="1699260" cy="460375"/>
              </a:xfrm>
              <a:prstGeom prst="rect">
                <a:avLst/>
              </a:prstGeom>
              <a:blipFill rotWithShape="1">
                <a:blip r:embed="rId1"/>
                <a:stretch>
                  <a:fillRect b="-26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637540" y="3145790"/>
                <a:ext cx="3120390" cy="46037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𝟎</m:t>
                          </m:r>
                        </m:sub>
                      </m:s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m:t>
                      </m:r>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𝟏</m:t>
                          </m:r>
                        </m:sub>
                      </m:sSub>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𝟏</m:t>
                          </m:r>
                        </m:sub>
                      </m:s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m:t>
                      </m:r>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𝐲</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𝟏</m:t>
                          </m:r>
                        </m:sub>
                      </m:sSub>
                    </m:oMath>
                  </m:oMathPara>
                </a14:m>
                <a:endParaRPr lang="en-US" altLang="zh-CN" sz="2400" b="1" i="1">
                  <a:solidFill>
                    <a:srgbClr val="1F2329"/>
                  </a:solidFill>
                  <a:uFillTx/>
                  <a:latin typeface="Times New Roman" panose="02020603050405020304" pitchFamily="18" charset="0"/>
                  <a:ea typeface="汉仪文黑-85W" panose="00020600040101010101" charset="-122"/>
                  <a:cs typeface="Times New Roman" panose="02020603050405020304" pitchFamily="18" charset="0"/>
                  <a:sym typeface="+mn-ea"/>
                </a:endParaRPr>
              </a:p>
            </p:txBody>
          </p:sp>
        </mc:Choice>
        <mc:Fallback>
          <p:sp>
            <p:nvSpPr>
              <p:cNvPr id="11" name="文本框 10"/>
              <p:cNvSpPr txBox="1">
                <a:spLocks noRot="1" noChangeAspect="1" noMove="1" noResize="1" noEditPoints="1" noAdjustHandles="1" noChangeArrowheads="1" noChangeShapeType="1" noTextEdit="1"/>
              </p:cNvSpPr>
              <p:nvPr/>
            </p:nvSpPr>
            <p:spPr>
              <a:xfrm>
                <a:off x="637540" y="3145790"/>
                <a:ext cx="3120390" cy="46037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709295" y="3562985"/>
                <a:ext cx="2989580" cy="460375"/>
              </a:xfrm>
              <a:prstGeom prst="rect">
                <a:avLst/>
              </a:prstGeom>
              <a:noFill/>
            </p:spPr>
            <p:txBody>
              <a:bodyPr wrap="square" rtlCol="0" anchor="t">
                <a:spAutoFit/>
              </a:bodyPr>
              <a:lstStyle/>
              <a:p>
                <a:pPr lvl="0" algn="l">
                  <a:buClrTx/>
                  <a:buSzTx/>
                </a:pPr>
                <a14:m>
                  <m:oMathPara xmlns:m="http://schemas.openxmlformats.org/officeDocument/2006/math">
                    <m:oMathParaPr>
                      <m:jc m:val="centerGroup"/>
                    </m:oMathParaPr>
                    <m:oMath xmlns:m="http://schemas.openxmlformats.org/officeDocument/2006/math">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𝟎</m:t>
                          </m:r>
                        </m:sub>
                      </m:s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m:t>
                      </m:r>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𝟏</m:t>
                          </m:r>
                        </m:sub>
                      </m:sSub>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𝒙</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𝟐</m:t>
                          </m:r>
                        </m:sub>
                      </m:s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m:t>
                      </m:r>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𝒚</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𝟐</m:t>
                          </m:r>
                        </m:sub>
                      </m:sSub>
                    </m:oMath>
                  </m:oMathPara>
                </a14:m>
                <a:endParaRPr lang="en-US" altLang="zh-CN" sz="2400" b="1" i="1">
                  <a:solidFill>
                    <a:srgbClr val="1F2329"/>
                  </a:solidFill>
                  <a:uFillTx/>
                  <a:latin typeface="Times New Roman" panose="02020603050405020304" pitchFamily="18" charset="0"/>
                  <a:ea typeface="汉仪文黑-85W" panose="00020600040101010101" charset="-122"/>
                  <a:cs typeface="Times New Roman" panose="02020603050405020304" pitchFamily="18" charset="0"/>
                  <a:sym typeface="+mn-ea"/>
                </a:endParaRPr>
              </a:p>
            </p:txBody>
          </p:sp>
        </mc:Choice>
        <mc:Fallback>
          <p:sp>
            <p:nvSpPr>
              <p:cNvPr id="24" name="文本框 23"/>
              <p:cNvSpPr txBox="1">
                <a:spLocks noRot="1" noChangeAspect="1" noMove="1" noResize="1" noEditPoints="1" noAdjustHandles="1" noChangeArrowheads="1" noChangeShapeType="1" noTextEdit="1"/>
              </p:cNvSpPr>
              <p:nvPr/>
            </p:nvSpPr>
            <p:spPr>
              <a:xfrm>
                <a:off x="709295" y="3562985"/>
                <a:ext cx="2989580" cy="46037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文本框 35"/>
              <p:cNvSpPr txBox="1"/>
              <p:nvPr/>
            </p:nvSpPr>
            <p:spPr>
              <a:xfrm>
                <a:off x="802640" y="4397375"/>
                <a:ext cx="2989580" cy="460375"/>
              </a:xfrm>
              <a:prstGeom prst="rect">
                <a:avLst/>
              </a:prstGeom>
              <a:noFill/>
            </p:spPr>
            <p:txBody>
              <a:bodyPr wrap="square" rtlCol="0" anchor="t">
                <a:spAutoFit/>
              </a:bodyPr>
              <a:lstStyle/>
              <a:p>
                <a:pPr lvl="0" algn="l">
                  <a:buClrTx/>
                  <a:buSzTx/>
                </a:pPr>
                <a14:m>
                  <m:oMathPara xmlns:m="http://schemas.openxmlformats.org/officeDocument/2006/math">
                    <m:oMathParaPr>
                      <m:jc m:val="centerGroup"/>
                    </m:oMathParaPr>
                    <m:oMath xmlns:m="http://schemas.openxmlformats.org/officeDocument/2006/math">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𝟎</m:t>
                          </m:r>
                        </m:sub>
                      </m:s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m:t>
                      </m:r>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𝟏</m:t>
                          </m:r>
                        </m:sub>
                      </m:sSub>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𝒙</m:t>
                          </m:r>
                        </m:e>
                        <m:sub>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𝒎</m:t>
                          </m:r>
                        </m:sub>
                      </m:s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m:t>
                      </m:r>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𝒚</m:t>
                          </m:r>
                        </m:e>
                        <m:sub>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𝒎</m:t>
                          </m:r>
                        </m:sub>
                      </m:sSub>
                    </m:oMath>
                  </m:oMathPara>
                </a14:m>
                <a:endParaRPr lang="en-US" altLang="zh-CN" sz="2400" b="1" i="1">
                  <a:solidFill>
                    <a:srgbClr val="1F2329"/>
                  </a:solidFill>
                  <a:uFillTx/>
                  <a:latin typeface="Times New Roman" panose="02020603050405020304" pitchFamily="18" charset="0"/>
                  <a:ea typeface="汉仪文黑-85W" panose="00020600040101010101" charset="-122"/>
                  <a:cs typeface="Times New Roman" panose="02020603050405020304" pitchFamily="18" charset="0"/>
                  <a:sym typeface="+mn-ea"/>
                </a:endParaRPr>
              </a:p>
            </p:txBody>
          </p:sp>
        </mc:Choice>
        <mc:Fallback>
          <p:sp>
            <p:nvSpPr>
              <p:cNvPr id="36" name="文本框 35"/>
              <p:cNvSpPr txBox="1">
                <a:spLocks noRot="1" noChangeAspect="1" noMove="1" noResize="1" noEditPoints="1" noAdjustHandles="1" noChangeArrowheads="1" noChangeShapeType="1" noTextEdit="1"/>
              </p:cNvSpPr>
              <p:nvPr/>
            </p:nvSpPr>
            <p:spPr>
              <a:xfrm>
                <a:off x="802640" y="4397375"/>
                <a:ext cx="2989580" cy="460375"/>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文本框 36"/>
              <p:cNvSpPr txBox="1"/>
              <p:nvPr/>
            </p:nvSpPr>
            <p:spPr>
              <a:xfrm>
                <a:off x="709295" y="3980180"/>
                <a:ext cx="2989580" cy="46037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altLang="zh-CN" sz="2400" b="1" spc="500">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m:t>
                      </m:r>
                    </m:oMath>
                  </m:oMathPara>
                </a14:m>
                <a:endParaRPr lang="en-US" altLang="zh-CN" sz="2400" b="1" i="1" spc="500">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endParaRPr>
              </a:p>
            </p:txBody>
          </p:sp>
        </mc:Choice>
        <mc:Fallback>
          <p:sp>
            <p:nvSpPr>
              <p:cNvPr id="37" name="文本框 36"/>
              <p:cNvSpPr txBox="1">
                <a:spLocks noRot="1" noChangeAspect="1" noMove="1" noResize="1" noEditPoints="1" noAdjustHandles="1" noChangeArrowheads="1" noChangeShapeType="1" noTextEdit="1"/>
              </p:cNvSpPr>
              <p:nvPr/>
            </p:nvSpPr>
            <p:spPr>
              <a:xfrm>
                <a:off x="709295" y="3980180"/>
                <a:ext cx="2989580" cy="460375"/>
              </a:xfrm>
              <a:prstGeom prst="rect">
                <a:avLst/>
              </a:prstGeom>
              <a:blipFill rotWithShape="1">
                <a:blip r:embed="rId5"/>
                <a:stretch>
                  <a:fillRect/>
                </a:stretch>
              </a:blipFill>
            </p:spPr>
            <p:txBody>
              <a:bodyPr/>
              <a:lstStyle/>
              <a:p>
                <a:r>
                  <a:rPr lang="zh-CN" altLang="en-US">
                    <a:noFill/>
                  </a:rPr>
                  <a:t> </a:t>
                </a:r>
              </a:p>
            </p:txBody>
          </p:sp>
        </mc:Fallback>
      </mc:AlternateContent>
      <p:sp>
        <p:nvSpPr>
          <p:cNvPr id="38" name="左大括号 37"/>
          <p:cNvSpPr/>
          <p:nvPr/>
        </p:nvSpPr>
        <p:spPr>
          <a:xfrm>
            <a:off x="912495" y="3239135"/>
            <a:ext cx="360045" cy="1594485"/>
          </a:xfrm>
          <a:prstGeom prst="leftBrace">
            <a:avLst>
              <a:gd name="adj1" fmla="val 76366"/>
              <a:gd name="adj2" fmla="val 44307"/>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6" name="右箭头 55"/>
          <p:cNvSpPr/>
          <p:nvPr/>
        </p:nvSpPr>
        <p:spPr>
          <a:xfrm>
            <a:off x="3698875" y="3884930"/>
            <a:ext cx="886460" cy="285750"/>
          </a:xfrm>
          <a:prstGeom prst="rightArrow">
            <a:avLst/>
          </a:prstGeom>
          <a:solidFill>
            <a:schemeClr val="tx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66" name="组合 65"/>
          <p:cNvGrpSpPr/>
          <p:nvPr/>
        </p:nvGrpSpPr>
        <p:grpSpPr>
          <a:xfrm>
            <a:off x="4872990" y="3284855"/>
            <a:ext cx="1231265" cy="1486535"/>
            <a:chOff x="8334" y="4954"/>
            <a:chExt cx="1939" cy="2341"/>
          </a:xfrm>
        </p:grpSpPr>
        <p:sp>
          <p:nvSpPr>
            <p:cNvPr id="57" name="双括号 56"/>
            <p:cNvSpPr/>
            <p:nvPr/>
          </p:nvSpPr>
          <p:spPr>
            <a:xfrm>
              <a:off x="8334" y="4954"/>
              <a:ext cx="1939" cy="2341"/>
            </a:xfrm>
            <a:prstGeom prst="bracketPair">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58" name="文本框 57"/>
            <p:cNvSpPr txBox="1"/>
            <p:nvPr/>
          </p:nvSpPr>
          <p:spPr>
            <a:xfrm>
              <a:off x="8595" y="5067"/>
              <a:ext cx="528" cy="2115"/>
            </a:xfrm>
            <a:prstGeom prst="rect">
              <a:avLst/>
            </a:prstGeom>
            <a:noFill/>
          </p:spPr>
          <p:txBody>
            <a:bodyPr wrap="none" rtlCol="0" anchor="t">
              <a:spAutoFit/>
            </a:bodyPr>
            <a:lstStyle/>
            <a:p>
              <a:pPr marL="0" indent="0" algn="ctr" eaLnBrk="1" latinLnBrk="0" hangingPunct="1">
                <a:lnSpc>
                  <a:spcPts val="2880"/>
                </a:lnSpc>
              </a:pPr>
              <a:r>
                <a:rPr lang="en-US" altLang="zh-CN" sz="2400" b="1">
                  <a:latin typeface="Times New Roman" panose="02020603050405020304" pitchFamily="18" charset="0"/>
                  <a:cs typeface="Times New Roman" panose="02020603050405020304" pitchFamily="18" charset="0"/>
                  <a:sym typeface="+mn-ea"/>
                </a:rPr>
                <a:t>1</a:t>
              </a:r>
              <a:endParaRPr lang="en-US" altLang="zh-CN" sz="2400" b="1" i="1">
                <a:latin typeface="Times New Roman" panose="02020603050405020304" pitchFamily="18" charset="0"/>
                <a:ea typeface="MS Mincho" panose="02020609040205080304" charset="-128"/>
                <a:cs typeface="Times New Roman" panose="02020603050405020304" pitchFamily="18" charset="0"/>
              </a:endParaRPr>
            </a:p>
            <a:p>
              <a:pPr marL="0" indent="0" algn="ctr" eaLnBrk="1" latinLnBrk="0" hangingPunct="1">
                <a:lnSpc>
                  <a:spcPts val="1000"/>
                </a:lnSpc>
              </a:pPr>
              <a:br>
                <a:rPr lang="en-US" altLang="zh-CN" sz="2400" b="1">
                  <a:latin typeface="Times New Roman" panose="02020603050405020304" pitchFamily="18" charset="0"/>
                  <a:cs typeface="Times New Roman" panose="02020603050405020304" pitchFamily="18" charset="0"/>
                </a:rPr>
              </a:br>
              <a:r>
                <a:rPr lang="en-US" altLang="zh-CN" sz="2400" b="1">
                  <a:latin typeface="Times New Roman" panose="02020603050405020304" pitchFamily="18" charset="0"/>
                  <a:cs typeface="Times New Roman" panose="02020603050405020304" pitchFamily="18" charset="0"/>
                </a:rPr>
                <a:t>·</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endParaRPr>
            </a:p>
            <a:p>
              <a:pPr algn="ctr"/>
              <a:r>
                <a:rPr lang="en-US" altLang="zh-CN" sz="2400" b="1">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9" name="文本框 58"/>
                <p:cNvSpPr txBox="1"/>
                <p:nvPr/>
              </p:nvSpPr>
              <p:spPr>
                <a:xfrm>
                  <a:off x="9288" y="5067"/>
                  <a:ext cx="889" cy="2115"/>
                </a:xfrm>
                <a:prstGeom prst="rect">
                  <a:avLst/>
                </a:prstGeom>
                <a:noFill/>
              </p:spPr>
              <p:txBody>
                <a:bodyPr wrap="none" rtlCol="0" anchor="t">
                  <a:spAutoFit/>
                </a:bodyPr>
                <a:lstStyle/>
                <a:p>
                  <a:pPr marL="0" indent="0" algn="ctr" eaLnBrk="1" latinLnBrk="0" hangingPunct="1">
                    <a:lnSpc>
                      <a:spcPts val="2880"/>
                    </a:lnSpc>
                  </a:pPr>
                  <a14:m>
                    <m:oMathPara xmlns:m="http://schemas.openxmlformats.org/officeDocument/2006/math">
                      <m:oMathParaPr>
                        <m:jc m:val="centerGroup"/>
                      </m:oMathParaPr>
                      <m:oMath xmlns:m="http://schemas.openxmlformats.org/officeDocument/2006/math">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𝐱</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𝟏</m:t>
                            </m:r>
                          </m:sub>
                        </m:sSub>
                      </m:oMath>
                    </m:oMathPara>
                  </a14:m>
                  <a:endParaRPr lang="en-US" altLang="zh-CN" sz="2400" b="1" i="1">
                    <a:latin typeface="Times New Roman" panose="02020603050405020304" pitchFamily="18" charset="0"/>
                    <a:ea typeface="MS Mincho" panose="02020609040205080304" charset="-128"/>
                    <a:cs typeface="Times New Roman" panose="02020603050405020304" pitchFamily="18" charset="0"/>
                  </a:endParaRPr>
                </a:p>
                <a:p>
                  <a:pPr marL="0" indent="0" algn="ctr" eaLnBrk="1" latinLnBrk="0" hangingPunct="1">
                    <a:lnSpc>
                      <a:spcPts val="1000"/>
                    </a:lnSpc>
                  </a:pPr>
                  <a:br>
                    <a:rPr lang="en-US" altLang="zh-CN" sz="2400" b="1">
                      <a:latin typeface="Times New Roman" panose="02020603050405020304" pitchFamily="18" charset="0"/>
                      <a:cs typeface="Times New Roman" panose="02020603050405020304" pitchFamily="18" charset="0"/>
                    </a:rPr>
                  </a:br>
                  <a:r>
                    <a:rPr lang="en-US" altLang="zh-CN" sz="2400" b="1">
                      <a:latin typeface="Times New Roman" panose="02020603050405020304" pitchFamily="18" charset="0"/>
                      <a:cs typeface="Times New Roman" panose="02020603050405020304" pitchFamily="18" charset="0"/>
                    </a:rPr>
                    <a:t>·</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𝒙</m:t>
                            </m:r>
                          </m:e>
                          <m:sub>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𝒎</m:t>
                            </m:r>
                          </m:sub>
                        </m:sSub>
                      </m:oMath>
                    </m:oMathPara>
                  </a14:m>
                  <a:endParaRPr lang="en-US" altLang="zh-CN" sz="2400" b="1">
                    <a:latin typeface="Times New Roman" panose="02020603050405020304" pitchFamily="18" charset="0"/>
                    <a:cs typeface="Times New Roman" panose="02020603050405020304" pitchFamily="18" charset="0"/>
                  </a:endParaRPr>
                </a:p>
              </p:txBody>
            </p:sp>
          </mc:Choice>
          <mc:Fallback>
            <p:sp>
              <p:nvSpPr>
                <p:cNvPr id="59" name="文本框 58"/>
                <p:cNvSpPr txBox="1">
                  <a:spLocks noRot="1" noChangeAspect="1" noMove="1" noResize="1" noEditPoints="1" noAdjustHandles="1" noChangeArrowheads="1" noChangeShapeType="1" noTextEdit="1"/>
                </p:cNvSpPr>
                <p:nvPr/>
              </p:nvSpPr>
              <p:spPr>
                <a:xfrm>
                  <a:off x="9288" y="5067"/>
                  <a:ext cx="889" cy="2115"/>
                </a:xfrm>
                <a:prstGeom prst="rect">
                  <a:avLst/>
                </a:prstGeom>
                <a:blipFill rotWithShape="1">
                  <a:blip r:embed="rId6"/>
                </a:blipFill>
              </p:spPr>
              <p:txBody>
                <a:bodyPr/>
                <a:lstStyle/>
                <a:p>
                  <a:r>
                    <a:rPr lang="zh-CN" altLang="en-US">
                      <a:noFill/>
                    </a:rPr>
                    <a:t> </a:t>
                  </a:r>
                </a:p>
              </p:txBody>
            </p:sp>
          </mc:Fallback>
        </mc:AlternateContent>
      </p:grpSp>
      <p:grpSp>
        <p:nvGrpSpPr>
          <p:cNvPr id="62" name="组合 61"/>
          <p:cNvGrpSpPr/>
          <p:nvPr/>
        </p:nvGrpSpPr>
        <p:grpSpPr>
          <a:xfrm>
            <a:off x="6197600" y="3284855"/>
            <a:ext cx="673735" cy="1486535"/>
            <a:chOff x="10420" y="4916"/>
            <a:chExt cx="1061" cy="2341"/>
          </a:xfrm>
        </p:grpSpPr>
        <p:sp>
          <p:nvSpPr>
            <p:cNvPr id="60" name="双括号 59"/>
            <p:cNvSpPr/>
            <p:nvPr/>
          </p:nvSpPr>
          <p:spPr>
            <a:xfrm>
              <a:off x="10420" y="4916"/>
              <a:ext cx="1061" cy="2341"/>
            </a:xfrm>
            <a:prstGeom prst="bracketPair">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1" name="文本框 60"/>
                <p:cNvSpPr txBox="1"/>
                <p:nvPr/>
              </p:nvSpPr>
              <p:spPr>
                <a:xfrm>
                  <a:off x="10585" y="5067"/>
                  <a:ext cx="731" cy="2115"/>
                </a:xfrm>
                <a:prstGeom prst="rect">
                  <a:avLst/>
                </a:prstGeom>
                <a:noFill/>
              </p:spPr>
              <p:txBody>
                <a:bodyPr wrap="none" rtlCol="0" anchor="t">
                  <a:spAutoFit/>
                </a:bodyPr>
                <a:lstStyle/>
                <a:p>
                  <a:pPr marL="0" indent="0" algn="ctr" eaLnBrk="1" latinLnBrk="0" hangingPunct="1">
                    <a:lnSpc>
                      <a:spcPts val="2880"/>
                    </a:lnSpc>
                  </a:pPr>
                  <a14:m>
                    <m:oMathPara xmlns:m="http://schemas.openxmlformats.org/officeDocument/2006/math">
                      <m:oMathParaPr>
                        <m:jc m:val="centerGroup"/>
                      </m:oMathParaPr>
                      <m:oMath xmlns:m="http://schemas.openxmlformats.org/officeDocument/2006/math">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𝟎</m:t>
                            </m:r>
                          </m:sub>
                        </m:sSub>
                      </m:oMath>
                    </m:oMathPara>
                  </a14:m>
                  <a:endParaRPr lang="en-US" altLang="zh-CN" sz="2400" b="1" i="1">
                    <a:latin typeface="Times New Roman" panose="02020603050405020304" pitchFamily="18" charset="0"/>
                    <a:ea typeface="MS Mincho" panose="02020609040205080304" charset="-128"/>
                    <a:cs typeface="Times New Roman" panose="02020603050405020304" pitchFamily="18" charset="0"/>
                  </a:endParaRPr>
                </a:p>
                <a:p>
                  <a:pPr marL="0" indent="0" algn="ctr" eaLnBrk="1" latinLnBrk="0" hangingPunct="1">
                    <a:lnSpc>
                      <a:spcPts val="1000"/>
                    </a:lnSpc>
                  </a:pPr>
                  <a:br>
                    <a:rPr lang="en-US" altLang="zh-CN" sz="2400" b="1">
                      <a:latin typeface="Times New Roman" panose="02020603050405020304" pitchFamily="18" charset="0"/>
                      <a:cs typeface="Times New Roman" panose="02020603050405020304" pitchFamily="18" charset="0"/>
                    </a:rPr>
                  </a:br>
                  <a:r>
                    <a:rPr lang="en-US" altLang="zh-CN" sz="2400" b="1">
                      <a:latin typeface="Times New Roman" panose="02020603050405020304" pitchFamily="18" charset="0"/>
                      <a:cs typeface="Times New Roman" panose="02020603050405020304" pitchFamily="18" charset="0"/>
                    </a:rPr>
                    <a:t>·</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𝟏</m:t>
                            </m:r>
                          </m:sub>
                        </m:sSub>
                      </m:oMath>
                    </m:oMathPara>
                  </a14:m>
                  <a:endParaRPr lang="en-US" altLang="zh-CN" sz="2400" b="1">
                    <a:latin typeface="Times New Roman" panose="02020603050405020304" pitchFamily="18" charset="0"/>
                    <a:cs typeface="Times New Roman" panose="02020603050405020304" pitchFamily="18" charset="0"/>
                  </a:endParaRPr>
                </a:p>
              </p:txBody>
            </p:sp>
          </mc:Choice>
          <mc:Fallback>
            <p:sp>
              <p:nvSpPr>
                <p:cNvPr id="61" name="文本框 60"/>
                <p:cNvSpPr txBox="1">
                  <a:spLocks noRot="1" noChangeAspect="1" noMove="1" noResize="1" noEditPoints="1" noAdjustHandles="1" noChangeArrowheads="1" noChangeShapeType="1" noTextEdit="1"/>
                </p:cNvSpPr>
                <p:nvPr/>
              </p:nvSpPr>
              <p:spPr>
                <a:xfrm>
                  <a:off x="10585" y="5067"/>
                  <a:ext cx="731" cy="2115"/>
                </a:xfrm>
                <a:prstGeom prst="rect">
                  <a:avLst/>
                </a:prstGeom>
                <a:blipFill rotWithShape="1">
                  <a:blip r:embed="rId7"/>
                </a:blipFill>
              </p:spPr>
              <p:txBody>
                <a:bodyPr/>
                <a:lstStyle/>
                <a:p>
                  <a:r>
                    <a:rPr lang="zh-CN" altLang="en-US">
                      <a:noFill/>
                    </a:rPr>
                    <a:t> </a:t>
                  </a:r>
                </a:p>
              </p:txBody>
            </p:sp>
          </mc:Fallback>
        </mc:AlternateContent>
      </p:grpSp>
      <p:grpSp>
        <p:nvGrpSpPr>
          <p:cNvPr id="63" name="组合 62"/>
          <p:cNvGrpSpPr/>
          <p:nvPr/>
        </p:nvGrpSpPr>
        <p:grpSpPr>
          <a:xfrm>
            <a:off x="7617460" y="3284855"/>
            <a:ext cx="673735" cy="1486535"/>
            <a:chOff x="10420" y="4916"/>
            <a:chExt cx="1061" cy="2341"/>
          </a:xfrm>
        </p:grpSpPr>
        <p:sp>
          <p:nvSpPr>
            <p:cNvPr id="64" name="双括号 63"/>
            <p:cNvSpPr/>
            <p:nvPr/>
          </p:nvSpPr>
          <p:spPr>
            <a:xfrm>
              <a:off x="10420" y="4916"/>
              <a:ext cx="1061" cy="2341"/>
            </a:xfrm>
            <a:prstGeom prst="bracketPair">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5" name="文本框 64"/>
                <p:cNvSpPr txBox="1"/>
                <p:nvPr/>
              </p:nvSpPr>
              <p:spPr>
                <a:xfrm>
                  <a:off x="10500" y="5067"/>
                  <a:ext cx="903" cy="2115"/>
                </a:xfrm>
                <a:prstGeom prst="rect">
                  <a:avLst/>
                </a:prstGeom>
                <a:noFill/>
              </p:spPr>
              <p:txBody>
                <a:bodyPr wrap="none" rtlCol="0" anchor="t">
                  <a:spAutoFit/>
                </a:bodyPr>
                <a:lstStyle/>
                <a:p>
                  <a:pPr marL="0" indent="0" algn="ctr" eaLnBrk="1" latinLnBrk="0" hangingPunct="1">
                    <a:lnSpc>
                      <a:spcPts val="2880"/>
                    </a:lnSpc>
                  </a:pPr>
                  <a14:m>
                    <m:oMathPara xmlns:m="http://schemas.openxmlformats.org/officeDocument/2006/math">
                      <m:oMathParaPr>
                        <m:jc m:val="centerGroup"/>
                      </m:oMathParaPr>
                      <m:oMath xmlns:m="http://schemas.openxmlformats.org/officeDocument/2006/math">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𝐲</m:t>
                            </m:r>
                          </m:e>
                          <m:sub>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𝟏</m:t>
                            </m:r>
                          </m:sub>
                        </m:sSub>
                      </m:oMath>
                    </m:oMathPara>
                  </a14:m>
                  <a:endParaRPr lang="en-US" altLang="zh-CN" sz="2400" b="1" i="1">
                    <a:latin typeface="Times New Roman" panose="02020603050405020304" pitchFamily="18" charset="0"/>
                    <a:ea typeface="MS Mincho" panose="02020609040205080304" charset="-128"/>
                    <a:cs typeface="Times New Roman" panose="02020603050405020304" pitchFamily="18" charset="0"/>
                  </a:endParaRPr>
                </a:p>
                <a:p>
                  <a:pPr marL="0" indent="0" algn="ctr" eaLnBrk="1" latinLnBrk="0" hangingPunct="1">
                    <a:lnSpc>
                      <a:spcPts val="1000"/>
                    </a:lnSpc>
                  </a:pPr>
                  <a:br>
                    <a:rPr lang="en-US" altLang="zh-CN" sz="2400" b="1">
                      <a:latin typeface="Times New Roman" panose="02020603050405020304" pitchFamily="18" charset="0"/>
                      <a:cs typeface="Times New Roman" panose="02020603050405020304" pitchFamily="18" charset="0"/>
                    </a:rPr>
                  </a:br>
                  <a:r>
                    <a:rPr lang="en-US" altLang="zh-CN" sz="2400" b="1">
                      <a:latin typeface="Times New Roman" panose="02020603050405020304" pitchFamily="18" charset="0"/>
                      <a:cs typeface="Times New Roman" panose="02020603050405020304" pitchFamily="18" charset="0"/>
                    </a:rPr>
                    <a:t>·</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𝒚</m:t>
                            </m:r>
                          </m:e>
                          <m:sub>
                            <m:r>
                              <a:rPr lang="en-US" altLang="zh-CN" sz="2400" b="1" i="1">
                                <a:solidFill>
                                  <a:srgbClr val="1F2329"/>
                                </a:solidFill>
                                <a:uFillTx/>
                                <a:latin typeface="Cambria Math" panose="02040503050406030204" pitchFamily="18" charset="0"/>
                                <a:ea typeface="汉仪文黑-85W" panose="00020600040101010101" charset="-122"/>
                                <a:cs typeface="Cambria Math" panose="02040503050406030204" pitchFamily="18" charset="0"/>
                                <a:sym typeface="+mn-ea"/>
                              </a:rPr>
                              <m:t>𝒎</m:t>
                            </m:r>
                          </m:sub>
                        </m:sSub>
                      </m:oMath>
                    </m:oMathPara>
                  </a14:m>
                  <a:endParaRPr lang="en-US" altLang="zh-CN" sz="2400" b="1">
                    <a:latin typeface="Times New Roman" panose="02020603050405020304" pitchFamily="18" charset="0"/>
                    <a:cs typeface="Times New Roman" panose="02020603050405020304" pitchFamily="18" charset="0"/>
                  </a:endParaRPr>
                </a:p>
              </p:txBody>
            </p:sp>
          </mc:Choice>
          <mc:Fallback>
            <p:sp>
              <p:nvSpPr>
                <p:cNvPr id="65" name="文本框 64"/>
                <p:cNvSpPr txBox="1">
                  <a:spLocks noRot="1" noChangeAspect="1" noMove="1" noResize="1" noEditPoints="1" noAdjustHandles="1" noChangeArrowheads="1" noChangeShapeType="1" noTextEdit="1"/>
                </p:cNvSpPr>
                <p:nvPr/>
              </p:nvSpPr>
              <p:spPr>
                <a:xfrm>
                  <a:off x="10500" y="5067"/>
                  <a:ext cx="903" cy="2115"/>
                </a:xfrm>
                <a:prstGeom prst="rect">
                  <a:avLst/>
                </a:prstGeom>
                <a:blipFill rotWithShape="1">
                  <a:blip r:embed="rId8"/>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67" name="文本框 66"/>
              <p:cNvSpPr txBox="1"/>
              <p:nvPr/>
            </p:nvSpPr>
            <p:spPr>
              <a:xfrm>
                <a:off x="6673215" y="3789045"/>
                <a:ext cx="1104900" cy="460375"/>
              </a:xfrm>
              <a:prstGeom prst="rect">
                <a:avLst/>
              </a:prstGeom>
              <a:noFill/>
            </p:spPr>
            <p:txBody>
              <a:bodyPr wrap="square" rtlCol="0" anchor="t">
                <a:spAutoFit/>
              </a:bodyPr>
              <a:lstStyle/>
              <a:p>
                <a14:m>
                  <m:oMathPara xmlns:m="http://schemas.openxmlformats.org/officeDocument/2006/math">
                    <m:oMathParaPr>
                      <m:jc m:val="centerGroup"/>
                    </m:oMathParaPr>
                    <m:oMath xmlns:m="http://schemas.openxmlformats.org/officeDocument/2006/math">
                      <m:r>
                        <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rPr>
                        <m:t>=</m:t>
                      </m:r>
                    </m:oMath>
                  </m:oMathPara>
                </a14:m>
                <a:endParaRPr lang="en-US" altLang="zh-CN" sz="2400" b="1" i="1">
                  <a:solidFill>
                    <a:srgbClr val="1F2329"/>
                  </a:solidFill>
                  <a:uFillTx/>
                  <a:latin typeface="Cambria Math" panose="02040503050406030204" pitchFamily="18" charset="0"/>
                  <a:ea typeface="MS Mincho" panose="02020609040205080304" charset="-128"/>
                  <a:cs typeface="Cambria Math" panose="02040503050406030204" pitchFamily="18" charset="0"/>
                  <a:sym typeface="+mn-ea"/>
                </a:endParaRPr>
              </a:p>
            </p:txBody>
          </p:sp>
        </mc:Choice>
        <mc:Fallback>
          <p:sp>
            <p:nvSpPr>
              <p:cNvPr id="67" name="文本框 66"/>
              <p:cNvSpPr txBox="1">
                <a:spLocks noRot="1" noChangeAspect="1" noMove="1" noResize="1" noEditPoints="1" noAdjustHandles="1" noChangeArrowheads="1" noChangeShapeType="1" noTextEdit="1"/>
              </p:cNvSpPr>
              <p:nvPr/>
            </p:nvSpPr>
            <p:spPr>
              <a:xfrm>
                <a:off x="6673215" y="3789045"/>
                <a:ext cx="1104900" cy="460375"/>
              </a:xfrm>
              <a:prstGeom prst="rect">
                <a:avLst/>
              </a:prstGeom>
              <a:blipFill rotWithShape="1">
                <a:blip r:embed="rId9"/>
                <a:stretch>
                  <a:fillRect/>
                </a:stretch>
              </a:blipFill>
            </p:spPr>
            <p:txBody>
              <a:bodyPr/>
              <a:lstStyle/>
              <a:p>
                <a:r>
                  <a:rPr lang="zh-CN" altLang="en-US">
                    <a:noFill/>
                  </a:rPr>
                  <a:t> </a:t>
                </a:r>
              </a:p>
            </p:txBody>
          </p:sp>
        </mc:Fallback>
      </mc:AlternateContent>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表格 1"/>
              <p:cNvGraphicFramePr/>
              <p:nvPr>
                <p:custDataLst>
                  <p:tags r:id="rId1"/>
                </p:custDataLst>
              </p:nvPr>
            </p:nvGraphicFramePr>
            <p:xfrm>
              <a:off x="972185" y="1772285"/>
              <a:ext cx="7551420" cy="4105275"/>
            </p:xfrm>
            <a:graphic>
              <a:graphicData uri="http://schemas.openxmlformats.org/drawingml/2006/table">
                <a:tbl>
                  <a:tblPr firstRow="1" bandRow="1">
                    <a:tableStyleId>{5C22544A-7EE6-4342-B048-85BDC9FD1C3A}</a:tableStyleId>
                  </a:tblPr>
                  <a:tblGrid>
                    <a:gridCol w="2517140"/>
                    <a:gridCol w="2517140"/>
                    <a:gridCol w="2517140"/>
                  </a:tblGrid>
                  <a:tr h="85725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Living area(</a:t>
                          </a:r>
                          <a14:m>
                            <m:oMath xmlns:m="http://schemas.openxmlformats.org/officeDocument/2006/math">
                              <m:sSup>
                                <m:sSupPr>
                                  <m:ctrlPr>
                                    <a:rPr lang="en-US" altLang="zh-CN" sz="2400" b="1" i="1">
                                      <a:solidFill>
                                        <a:schemeClr val="tx1"/>
                                      </a:solidFill>
                                      <a:latin typeface="Cambria Math" panose="02040503050406030204" pitchFamily="18" charset="0"/>
                                      <a:cs typeface="Cambria Math" panose="02040503050406030204" pitchFamily="18" charset="0"/>
                                    </a:rPr>
                                  </m:ctrlPr>
                                </m:sSupPr>
                                <m:e>
                                  <m:r>
                                    <a:rPr lang="en-US" altLang="zh-CN" sz="2400" b="1">
                                      <a:solidFill>
                                        <a:schemeClr val="tx1"/>
                                      </a:solidFill>
                                      <a:latin typeface="Cambria Math" panose="02040503050406030204" pitchFamily="18" charset="0"/>
                                      <a:cs typeface="Times New Roman" panose="02020603050405020304" pitchFamily="18" charset="0"/>
                                      <a:sym typeface="+mn-ea"/>
                                    </a:rPr>
                                    <m:t>𝐟𝐞𝐞𝐭</m:t>
                                  </m:r>
                                </m:e>
                                <m:sup>
                                  <m:r>
                                    <a:rPr lang="en-US" altLang="zh-CN" sz="2400" b="1" i="1">
                                      <a:solidFill>
                                        <a:schemeClr val="tx1"/>
                                      </a:solidFill>
                                      <a:latin typeface="Cambria Math" panose="02040503050406030204" pitchFamily="18" charset="0"/>
                                      <a:cs typeface="Cambria Math" panose="02040503050406030204" pitchFamily="18" charset="0"/>
                                    </a:rPr>
                                    <m:t>𝟐</m:t>
                                  </m:r>
                                </m:sup>
                              </m:sSup>
                            </m:oMath>
                          </a14:m>
                          <a:r>
                            <a:rPr lang="en-US" altLang="zh-CN" sz="2400" b="1">
                              <a:solidFill>
                                <a:schemeClr val="tx1"/>
                              </a:solidFill>
                              <a:latin typeface="Times New Roman" panose="02020603050405020304" pitchFamily="18" charset="0"/>
                              <a:cs typeface="Times New Roman" panose="02020603050405020304" pitchFamily="18" charset="0"/>
                            </a:rPr>
                            <a:t>)</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B w="12700" cmpd="sng">
                          <a:solidFill>
                            <a:schemeClr val="tx1"/>
                          </a:solidFill>
                          <a:prstDash val="solid"/>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sym typeface="+mn-ea"/>
                            </a:rPr>
                            <a:t>#bedrooms</a:t>
                          </a:r>
                          <a:endParaRPr lang="en-US" altLang="zh-CN" sz="2400" b="1">
                            <a:solidFill>
                              <a:schemeClr val="tx1"/>
                            </a:solidFill>
                            <a:latin typeface="Times New Roman" panose="02020603050405020304" pitchFamily="18" charset="0"/>
                            <a:cs typeface="Times New Roman" panose="02020603050405020304" pitchFamily="18" charset="0"/>
                            <a:sym typeface="+mn-ea"/>
                          </a:endParaRPr>
                        </a:p>
                      </a:txBody>
                      <a:tcPr anchor="ctr">
                        <a:lnL w="12700" cmpd="sng">
                          <a:solidFill>
                            <a:schemeClr val="tx1"/>
                          </a:solidFill>
                          <a:prstDash val="solid"/>
                        </a:lnL>
                        <a:lnB w="12700" cmpd="sng">
                          <a:solidFill>
                            <a:schemeClr val="tx1"/>
                          </a:solidFill>
                          <a:prstDash val="solid"/>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sym typeface="+mn-ea"/>
                            </a:rPr>
                            <a:t>Price (1000$s)</a:t>
                          </a:r>
                          <a:endParaRPr lang="en-US" altLang="zh-CN" sz="2400" b="1">
                            <a:solidFill>
                              <a:schemeClr val="tx1"/>
                            </a:solidFill>
                            <a:latin typeface="Times New Roman" panose="02020603050405020304" pitchFamily="18" charset="0"/>
                            <a:cs typeface="Times New Roman" panose="02020603050405020304" pitchFamily="18" charset="0"/>
                            <a:sym typeface="+mn-ea"/>
                          </a:endParaRPr>
                        </a:p>
                      </a:txBody>
                      <a:tcPr anchor="ctr">
                        <a:lnB w="12700" cmpd="sng">
                          <a:solidFill>
                            <a:schemeClr val="tx1"/>
                          </a:solidFill>
                          <a:prstDash val="solid"/>
                        </a:lnB>
                        <a:solidFill>
                          <a:schemeClr val="bg1"/>
                        </a:solidFill>
                      </a:tcPr>
                    </a:tc>
                  </a:tr>
                  <a:tr h="461645">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2104</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w="12700" cmpd="sng">
                          <a:solidFill>
                            <a:schemeClr val="tx1"/>
                          </a:solidFill>
                          <a:prstDash val="solid"/>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w="12700" cmpd="sng">
                          <a:solidFill>
                            <a:schemeClr val="tx1"/>
                          </a:solidFill>
                          <a:prstDash val="solid"/>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400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T w="12700" cmpd="sng">
                          <a:solidFill>
                            <a:schemeClr val="tx1"/>
                          </a:solidFill>
                          <a:prstDash val="solid"/>
                        </a:lnT>
                        <a:lnB>
                          <a:noFill/>
                        </a:lnB>
                        <a:solidFill>
                          <a:schemeClr val="bg1"/>
                        </a:solidFill>
                      </a:tcPr>
                    </a:tc>
                  </a:tr>
                  <a:tr h="46101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1600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330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T>
                          <a:noFill/>
                        </a:lnT>
                        <a:lnB>
                          <a:noFill/>
                        </a:lnB>
                        <a:solidFill>
                          <a:schemeClr val="bg1"/>
                        </a:solidFill>
                      </a:tcPr>
                    </a:tc>
                  </a:tr>
                  <a:tr h="46101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2400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369</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T>
                          <a:noFill/>
                        </a:lnT>
                        <a:lnB>
                          <a:noFill/>
                        </a:lnB>
                        <a:solidFill>
                          <a:schemeClr val="bg1"/>
                        </a:solidFill>
                      </a:tcPr>
                    </a:tc>
                  </a:tr>
                  <a:tr h="461645">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1416</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232</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T>
                          <a:noFill/>
                        </a:lnT>
                        <a:lnB>
                          <a:noFill/>
                        </a:lnB>
                        <a:solidFill>
                          <a:schemeClr val="bg1"/>
                        </a:solidFill>
                      </a:tcPr>
                    </a:tc>
                  </a:tr>
                  <a:tr h="46101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3000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4</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540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T>
                          <a:noFill/>
                        </a:lnT>
                        <a:lnB>
                          <a:noFill/>
                        </a:lnB>
                        <a:solidFill>
                          <a:schemeClr val="bg1"/>
                        </a:solidFill>
                      </a:tcPr>
                    </a:tc>
                  </a:tr>
                  <a:tr h="941705">
                    <a:tc>
                      <a:txBody>
                        <a:bodyPr/>
                        <a:lstStyle/>
                        <a:p>
                          <a:pPr algn="ctr">
                            <a:buNone/>
                          </a:pPr>
                          <a:r>
                            <a:rPr lang="en-US" altLang="zh-CN" sz="1600" b="1">
                              <a:solidFill>
                                <a:schemeClr val="tx1"/>
                              </a:solidFill>
                              <a:latin typeface="Times New Roman" panose="02020603050405020304" pitchFamily="18" charset="0"/>
                              <a:cs typeface="Times New Roman" panose="02020603050405020304" pitchFamily="18" charset="0"/>
                            </a:rPr>
                            <a:t>·</a:t>
                          </a:r>
                          <a:endParaRPr lang="en-US" altLang="zh-CN" sz="1600" b="1">
                            <a:solidFill>
                              <a:schemeClr val="tx1"/>
                            </a:solidFill>
                            <a:latin typeface="Times New Roman" panose="02020603050405020304" pitchFamily="18" charset="0"/>
                            <a:cs typeface="Times New Roman" panose="02020603050405020304" pitchFamily="18"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txBody>
                      <a:tcPr anchor="b">
                        <a:lnR w="12700" cmpd="sng">
                          <a:solidFill>
                            <a:schemeClr val="tx1"/>
                          </a:solidFill>
                          <a:prstDash val="solid"/>
                        </a:lnR>
                        <a:lnT>
                          <a:noFill/>
                        </a:lnT>
                        <a:solidFill>
                          <a:schemeClr val="bg1"/>
                        </a:solidFill>
                      </a:tcPr>
                    </a:tc>
                    <a:tc>
                      <a:txBody>
                        <a:bodyPr/>
                        <a:lstStyle/>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mn-ea"/>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txBody>
                      <a:tcPr anchor="b">
                        <a:lnL w="12700" cmpd="sng">
                          <a:solidFill>
                            <a:schemeClr val="tx1"/>
                          </a:solidFill>
                          <a:prstDash val="solid"/>
                        </a:lnL>
                        <a:lnT>
                          <a:noFill/>
                        </a:lnT>
                        <a:solidFill>
                          <a:schemeClr val="bg1"/>
                        </a:solidFill>
                      </a:tcPr>
                    </a:tc>
                    <a:tc>
                      <a:txBody>
                        <a:bodyPr/>
                        <a:lstStyle/>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mn-ea"/>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txBody>
                      <a:tcPr anchor="b">
                        <a:lnT>
                          <a:noFill/>
                        </a:lnT>
                        <a:solidFill>
                          <a:schemeClr val="bg1"/>
                        </a:solidFill>
                      </a:tcPr>
                    </a:tc>
                  </a:tr>
                </a:tbl>
              </a:graphicData>
            </a:graphic>
          </p:graphicFrame>
        </mc:Choice>
        <mc:Fallback xmlns="">
          <p:graphicFrame>
            <p:nvGraphicFramePr>
              <p:cNvPr id="2" name="表格 1"/>
              <p:cNvGraphicFramePr/>
              <p:nvPr>
                <p:custDataLst>
                  <p:tags r:id="rId2"/>
                </p:custDataLst>
              </p:nvPr>
            </p:nvGraphicFramePr>
            <p:xfrm>
              <a:off x="972185" y="1772285"/>
              <a:ext cx="7551420" cy="4105275"/>
            </p:xfrm>
            <a:graphic>
              <a:graphicData uri="http://schemas.openxmlformats.org/drawingml/2006/table">
                <a:tbl>
                  <a:tblPr firstRow="1" bandRow="1">
                    <a:tableStyleId>{5C22544A-7EE6-4342-B048-85BDC9FD1C3A}</a:tableStyleId>
                  </a:tblPr>
                  <a:tblGrid>
                    <a:gridCol w="2517140"/>
                    <a:gridCol w="2517140"/>
                    <a:gridCol w="2517140"/>
                  </a:tblGrid>
                  <a:tr h="857250">
                    <a:tc>
                      <a:txBody>
                        <a:bodyPr/>
                        <a:lstStyle/>
                        <a:p>
                          <a:endParaRPr lang="zh-CN"/>
                        </a:p>
                      </a:txBody>
                      <a:tcPr anchor="ctr">
                        <a:lnR w="12700" cmpd="sng">
                          <a:solidFill>
                            <a:schemeClr val="tx1"/>
                          </a:solidFill>
                          <a:prstDash val="solid"/>
                        </a:lnR>
                        <a:lnB w="12700" cmpd="sng">
                          <a:solidFill>
                            <a:schemeClr val="tx1"/>
                          </a:solidFill>
                          <a:prstDash val="solid"/>
                        </a:lnB>
                        <a:blipFill>
                          <a:blip r:embed="rId3"/>
                        </a:blip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sym typeface="+mn-ea"/>
                            </a:rPr>
                            <a:t>#bedrooms</a:t>
                          </a:r>
                          <a:endParaRPr lang="en-US" altLang="zh-CN" sz="2400" b="1">
                            <a:solidFill>
                              <a:schemeClr val="tx1"/>
                            </a:solidFill>
                            <a:latin typeface="Times New Roman" panose="02020603050405020304" pitchFamily="18" charset="0"/>
                            <a:cs typeface="Times New Roman" panose="02020603050405020304" pitchFamily="18" charset="0"/>
                            <a:sym typeface="+mn-ea"/>
                          </a:endParaRPr>
                        </a:p>
                      </a:txBody>
                      <a:tcPr anchor="ctr">
                        <a:lnL w="12700" cmpd="sng">
                          <a:solidFill>
                            <a:schemeClr val="tx1"/>
                          </a:solidFill>
                          <a:prstDash val="solid"/>
                        </a:lnL>
                        <a:lnB w="12700" cmpd="sng">
                          <a:solidFill>
                            <a:schemeClr val="tx1"/>
                          </a:solidFill>
                          <a:prstDash val="solid"/>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sym typeface="+mn-ea"/>
                            </a:rPr>
                            <a:t>Price (1000$s)</a:t>
                          </a:r>
                          <a:endParaRPr lang="en-US" altLang="zh-CN" sz="2400" b="1">
                            <a:solidFill>
                              <a:schemeClr val="tx1"/>
                            </a:solidFill>
                            <a:latin typeface="Times New Roman" panose="02020603050405020304" pitchFamily="18" charset="0"/>
                            <a:cs typeface="Times New Roman" panose="02020603050405020304" pitchFamily="18" charset="0"/>
                            <a:sym typeface="+mn-ea"/>
                          </a:endParaRPr>
                        </a:p>
                      </a:txBody>
                      <a:tcPr anchor="ctr">
                        <a:lnB w="12700" cmpd="sng">
                          <a:solidFill>
                            <a:schemeClr val="tx1"/>
                          </a:solidFill>
                          <a:prstDash val="solid"/>
                        </a:lnB>
                        <a:solidFill>
                          <a:schemeClr val="bg1"/>
                        </a:solidFill>
                      </a:tcPr>
                    </a:tc>
                  </a:tr>
                  <a:tr h="461645">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2104</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w="12700" cmpd="sng">
                          <a:solidFill>
                            <a:schemeClr val="tx1"/>
                          </a:solidFill>
                          <a:prstDash val="solid"/>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w="12700" cmpd="sng">
                          <a:solidFill>
                            <a:schemeClr val="tx1"/>
                          </a:solidFill>
                          <a:prstDash val="solid"/>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400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T w="12700" cmpd="sng">
                          <a:solidFill>
                            <a:schemeClr val="tx1"/>
                          </a:solidFill>
                          <a:prstDash val="solid"/>
                        </a:lnT>
                        <a:lnB>
                          <a:noFill/>
                        </a:lnB>
                        <a:solidFill>
                          <a:schemeClr val="bg1"/>
                        </a:solidFill>
                      </a:tcPr>
                    </a:tc>
                  </a:tr>
                  <a:tr h="46101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1600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330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T>
                          <a:noFill/>
                        </a:lnT>
                        <a:lnB>
                          <a:noFill/>
                        </a:lnB>
                        <a:solidFill>
                          <a:schemeClr val="bg1"/>
                        </a:solidFill>
                      </a:tcPr>
                    </a:tc>
                  </a:tr>
                  <a:tr h="46101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2400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369</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T>
                          <a:noFill/>
                        </a:lnT>
                        <a:lnB>
                          <a:noFill/>
                        </a:lnB>
                        <a:solidFill>
                          <a:schemeClr val="bg1"/>
                        </a:solidFill>
                      </a:tcPr>
                    </a:tc>
                  </a:tr>
                  <a:tr h="461645">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1416</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232</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T>
                          <a:noFill/>
                        </a:lnT>
                        <a:lnB>
                          <a:noFill/>
                        </a:lnB>
                        <a:solidFill>
                          <a:schemeClr val="bg1"/>
                        </a:solidFill>
                      </a:tcPr>
                    </a:tc>
                  </a:tr>
                  <a:tr h="461010">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3000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R w="12700" cmpd="sng">
                          <a:solidFill>
                            <a:schemeClr val="tx1"/>
                          </a:solidFill>
                          <a:prstDash val="solid"/>
                        </a:lnR>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4</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L w="12700" cmpd="sng">
                          <a:solidFill>
                            <a:schemeClr val="tx1"/>
                          </a:solidFill>
                          <a:prstDash val="solid"/>
                        </a:lnL>
                        <a:lnT>
                          <a:noFill/>
                        </a:lnT>
                        <a:lnB>
                          <a:noFill/>
                        </a:lnB>
                        <a:solidFill>
                          <a:schemeClr val="bg1"/>
                        </a:solidFill>
                      </a:tcPr>
                    </a:tc>
                    <a:tc>
                      <a:txBody>
                        <a:bodyPr/>
                        <a:lstStyle/>
                        <a:p>
                          <a:pPr algn="ctr">
                            <a:buNone/>
                          </a:pPr>
                          <a:r>
                            <a:rPr lang="en-US" altLang="zh-CN" sz="2400" b="1">
                              <a:solidFill>
                                <a:schemeClr val="tx1"/>
                              </a:solidFill>
                              <a:latin typeface="Times New Roman" panose="02020603050405020304" pitchFamily="18" charset="0"/>
                              <a:cs typeface="Times New Roman" panose="02020603050405020304" pitchFamily="18" charset="0"/>
                            </a:rPr>
                            <a:t>540</a:t>
                          </a:r>
                          <a:endParaRPr lang="en-US" altLang="zh-CN" sz="2400" b="1">
                            <a:solidFill>
                              <a:schemeClr val="tx1"/>
                            </a:solidFill>
                            <a:latin typeface="Times New Roman" panose="02020603050405020304" pitchFamily="18" charset="0"/>
                            <a:cs typeface="Times New Roman" panose="02020603050405020304" pitchFamily="18" charset="0"/>
                          </a:endParaRPr>
                        </a:p>
                      </a:txBody>
                      <a:tcPr anchor="ctr">
                        <a:lnT>
                          <a:noFill/>
                        </a:lnT>
                        <a:lnB>
                          <a:noFill/>
                        </a:lnB>
                        <a:solidFill>
                          <a:schemeClr val="bg1"/>
                        </a:solidFill>
                      </a:tcPr>
                    </a:tc>
                  </a:tr>
                  <a:tr h="941705">
                    <a:tc>
                      <a:txBody>
                        <a:bodyPr/>
                        <a:lstStyle/>
                        <a:p>
                          <a:pPr algn="ctr">
                            <a:buNone/>
                          </a:pPr>
                          <a:r>
                            <a:rPr lang="en-US" altLang="zh-CN" sz="1600" b="1">
                              <a:solidFill>
                                <a:schemeClr val="tx1"/>
                              </a:solidFill>
                              <a:latin typeface="Times New Roman" panose="02020603050405020304" pitchFamily="18" charset="0"/>
                              <a:cs typeface="Times New Roman" panose="02020603050405020304" pitchFamily="18" charset="0"/>
                            </a:rPr>
                            <a:t>·</a:t>
                          </a:r>
                          <a:endParaRPr lang="en-US" altLang="zh-CN" sz="1600" b="1">
                            <a:solidFill>
                              <a:schemeClr val="tx1"/>
                            </a:solidFill>
                            <a:latin typeface="Times New Roman" panose="02020603050405020304" pitchFamily="18" charset="0"/>
                            <a:cs typeface="Times New Roman" panose="02020603050405020304" pitchFamily="18"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txBody>
                      <a:tcPr anchor="b">
                        <a:lnR w="12700" cmpd="sng">
                          <a:solidFill>
                            <a:schemeClr val="tx1"/>
                          </a:solidFill>
                          <a:prstDash val="solid"/>
                        </a:lnR>
                        <a:lnT>
                          <a:noFill/>
                        </a:lnT>
                        <a:solidFill>
                          <a:schemeClr val="bg1"/>
                        </a:solidFill>
                      </a:tcPr>
                    </a:tc>
                    <a:tc>
                      <a:txBody>
                        <a:bodyPr/>
                        <a:lstStyle/>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mn-ea"/>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txBody>
                      <a:tcPr anchor="b">
                        <a:lnL w="12700" cmpd="sng">
                          <a:solidFill>
                            <a:schemeClr val="tx1"/>
                          </a:solidFill>
                          <a:prstDash val="solid"/>
                        </a:lnL>
                        <a:lnT>
                          <a:noFill/>
                        </a:lnT>
                        <a:solidFill>
                          <a:schemeClr val="bg1"/>
                        </a:solidFill>
                      </a:tcPr>
                    </a:tc>
                    <a:tc>
                      <a:txBody>
                        <a:bodyPr/>
                        <a:lstStyle/>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mn-ea"/>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a:p>
                          <a:pPr algn="ctr">
                            <a:buNone/>
                          </a:pPr>
                          <a:r>
                            <a:rPr lang="en-US" altLang="zh-CN" sz="1600" b="1">
                              <a:solidFill>
                                <a:schemeClr val="tx1"/>
                              </a:solidFill>
                              <a:latin typeface="Times New Roman" panose="02020603050405020304" pitchFamily="18" charset="0"/>
                              <a:cs typeface="Times New Roman" panose="02020603050405020304" pitchFamily="18" charset="0"/>
                              <a:sym typeface="Arial" panose="020B0604020202020204" pitchFamily="34" charset="0"/>
                            </a:rPr>
                            <a:t>·</a:t>
                          </a:r>
                          <a:endParaRPr lang="en-US" altLang="zh-CN" sz="1600" b="1">
                            <a:solidFill>
                              <a:schemeClr val="tx1"/>
                            </a:solidFill>
                            <a:latin typeface="Times New Roman" panose="02020603050405020304" pitchFamily="18" charset="0"/>
                            <a:cs typeface="Times New Roman" panose="02020603050405020304" pitchFamily="18" charset="0"/>
                            <a:sym typeface="+mn-ea"/>
                          </a:endParaRPr>
                        </a:p>
                      </a:txBody>
                      <a:tcPr anchor="b">
                        <a:lnT>
                          <a:noFill/>
                        </a:lnT>
                        <a:solidFill>
                          <a:schemeClr val="bg1"/>
                        </a:solidFill>
                      </a:tcPr>
                    </a:tc>
                  </a:tr>
                </a:tbl>
              </a:graphicData>
            </a:graphic>
          </p:graphicFrame>
        </mc:Fallback>
      </mc:AlternateContent>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p:nvPr/>
        </p:nvSpPr>
        <p:spPr>
          <a:xfrm>
            <a:off x="755650" y="1124268"/>
            <a:ext cx="8424863" cy="4928235"/>
          </a:xfrm>
          <a:prstGeom prst="rect">
            <a:avLst/>
          </a:prstGeom>
          <a:noFill/>
          <a:ln w="9525">
            <a:noFill/>
          </a:ln>
        </p:spPr>
        <p:txBody>
          <a:bodyPr anchor="ctr">
            <a:spAutoFit/>
          </a:bodyPr>
          <a:lstStyle/>
          <a:p>
            <a:pPr eaLnBrk="0" hangingPunct="0">
              <a:lnSpc>
                <a:spcPct val="120000"/>
              </a:lnSpc>
              <a:spcBef>
                <a:spcPct val="50000"/>
              </a:spcBef>
            </a:pPr>
            <a:r>
              <a:rPr lang="en-US" altLang="zh-CN" sz="2400" b="1" dirty="0">
                <a:latin typeface="Times New Roman" panose="02020603050405020304" pitchFamily="18" charset="0"/>
                <a:ea typeface="楷体_GB2312" pitchFamily="49" charset="-122"/>
              </a:rPr>
              <a:t>x = 1:50;</a:t>
            </a:r>
            <a:endParaRPr lang="en-US" altLang="zh-CN" sz="2400" b="1" dirty="0">
              <a:latin typeface="Times New Roman" panose="02020603050405020304" pitchFamily="18" charset="0"/>
              <a:ea typeface="楷体_GB2312" pitchFamily="49" charset="-122"/>
            </a:endParaRPr>
          </a:p>
          <a:p>
            <a:pPr eaLnBrk="0" hangingPunct="0">
              <a:lnSpc>
                <a:spcPct val="120000"/>
              </a:lnSpc>
              <a:spcBef>
                <a:spcPct val="50000"/>
              </a:spcBef>
            </a:pPr>
            <a:r>
              <a:rPr lang="en-US" altLang="zh-CN" sz="2400" b="1" dirty="0">
                <a:latin typeface="Times New Roman" panose="02020603050405020304" pitchFamily="18" charset="0"/>
                <a:ea typeface="楷体_GB2312" pitchFamily="49" charset="-122"/>
              </a:rPr>
              <a:t>y = -0.3*x + 2*randn(1,50);</a:t>
            </a:r>
            <a:endParaRPr lang="en-US" altLang="zh-CN" sz="2400" b="1" dirty="0">
              <a:latin typeface="Times New Roman" panose="02020603050405020304" pitchFamily="18" charset="0"/>
              <a:ea typeface="楷体_GB2312" pitchFamily="49" charset="-122"/>
            </a:endParaRPr>
          </a:p>
          <a:p>
            <a:pPr eaLnBrk="0" hangingPunct="0">
              <a:lnSpc>
                <a:spcPct val="120000"/>
              </a:lnSpc>
              <a:spcBef>
                <a:spcPct val="50000"/>
              </a:spcBef>
            </a:pPr>
            <a:r>
              <a:rPr lang="en-US" altLang="zh-CN" sz="2400" b="1" dirty="0">
                <a:latin typeface="Times New Roman" panose="02020603050405020304" pitchFamily="18" charset="0"/>
                <a:ea typeface="楷体_GB2312" pitchFamily="49" charset="-122"/>
              </a:rPr>
              <a:t>p = polyfit(x,y,1);</a:t>
            </a:r>
            <a:endParaRPr lang="en-US" altLang="zh-CN" sz="2400" b="1" dirty="0">
              <a:latin typeface="Times New Roman" panose="02020603050405020304" pitchFamily="18" charset="0"/>
              <a:ea typeface="楷体_GB2312" pitchFamily="49" charset="-122"/>
            </a:endParaRPr>
          </a:p>
          <a:p>
            <a:pPr eaLnBrk="0" hangingPunct="0">
              <a:lnSpc>
                <a:spcPct val="120000"/>
              </a:lnSpc>
              <a:spcBef>
                <a:spcPct val="50000"/>
              </a:spcBef>
            </a:pPr>
            <a:r>
              <a:rPr lang="en-US" altLang="zh-CN" sz="2400" b="1" dirty="0">
                <a:latin typeface="Times New Roman" panose="02020603050405020304" pitchFamily="18" charset="0"/>
                <a:ea typeface="楷体_GB2312" pitchFamily="49" charset="-122"/>
              </a:rPr>
              <a:t> </a:t>
            </a:r>
            <a:endParaRPr lang="en-US" altLang="zh-CN" sz="2400" b="1" dirty="0">
              <a:latin typeface="Times New Roman" panose="02020603050405020304" pitchFamily="18" charset="0"/>
              <a:ea typeface="楷体_GB2312" pitchFamily="49" charset="-122"/>
            </a:endParaRPr>
          </a:p>
          <a:p>
            <a:pPr eaLnBrk="0" hangingPunct="0">
              <a:lnSpc>
                <a:spcPct val="120000"/>
              </a:lnSpc>
              <a:spcBef>
                <a:spcPct val="50000"/>
              </a:spcBef>
            </a:pPr>
            <a:r>
              <a:rPr lang="en-US" altLang="zh-CN" sz="2400" b="1" dirty="0">
                <a:latin typeface="Times New Roman" panose="02020603050405020304" pitchFamily="18" charset="0"/>
                <a:ea typeface="楷体_GB2312" pitchFamily="49" charset="-122"/>
              </a:rPr>
              <a:t>% Evaluate the fitted polynomial p and plot:</a:t>
            </a:r>
            <a:endParaRPr lang="en-US" altLang="zh-CN" sz="2400" b="1" dirty="0">
              <a:latin typeface="Times New Roman" panose="02020603050405020304" pitchFamily="18" charset="0"/>
              <a:ea typeface="楷体_GB2312" pitchFamily="49" charset="-122"/>
            </a:endParaRPr>
          </a:p>
          <a:p>
            <a:pPr eaLnBrk="0" hangingPunct="0">
              <a:lnSpc>
                <a:spcPct val="120000"/>
              </a:lnSpc>
              <a:spcBef>
                <a:spcPct val="50000"/>
              </a:spcBef>
            </a:pPr>
            <a:r>
              <a:rPr lang="en-US" altLang="zh-CN" sz="2400" b="1" dirty="0">
                <a:latin typeface="Times New Roman" panose="02020603050405020304" pitchFamily="18" charset="0"/>
                <a:ea typeface="楷体_GB2312" pitchFamily="49" charset="-122"/>
              </a:rPr>
              <a:t>f = polyval(p,x);</a:t>
            </a:r>
            <a:endParaRPr lang="en-US" altLang="zh-CN" sz="2400" b="1" dirty="0">
              <a:latin typeface="Times New Roman" panose="02020603050405020304" pitchFamily="18" charset="0"/>
              <a:ea typeface="楷体_GB2312" pitchFamily="49" charset="-122"/>
            </a:endParaRPr>
          </a:p>
          <a:p>
            <a:pPr eaLnBrk="0" hangingPunct="0">
              <a:lnSpc>
                <a:spcPct val="120000"/>
              </a:lnSpc>
              <a:spcBef>
                <a:spcPct val="50000"/>
              </a:spcBef>
            </a:pPr>
            <a:r>
              <a:rPr lang="en-US" altLang="zh-CN" sz="2400" b="1" dirty="0">
                <a:latin typeface="Times New Roman" panose="02020603050405020304" pitchFamily="18" charset="0"/>
                <a:ea typeface="楷体_GB2312" pitchFamily="49" charset="-122"/>
              </a:rPr>
              <a:t>plot(x,y,'o',x,f,'-')</a:t>
            </a:r>
            <a:endParaRPr lang="en-US" altLang="zh-CN" sz="2400" b="1" dirty="0">
              <a:latin typeface="Times New Roman" panose="02020603050405020304" pitchFamily="18" charset="0"/>
              <a:ea typeface="楷体_GB2312" pitchFamily="49" charset="-122"/>
            </a:endParaRPr>
          </a:p>
          <a:p>
            <a:pPr eaLnBrk="0" hangingPunct="0">
              <a:lnSpc>
                <a:spcPct val="120000"/>
              </a:lnSpc>
              <a:spcBef>
                <a:spcPct val="50000"/>
              </a:spcBef>
            </a:pPr>
            <a:r>
              <a:rPr lang="en-US" altLang="zh-CN" sz="2400" b="1" dirty="0">
                <a:latin typeface="Times New Roman" panose="02020603050405020304" pitchFamily="18" charset="0"/>
                <a:ea typeface="楷体_GB2312" pitchFamily="49" charset="-122"/>
              </a:rPr>
              <a:t>legend('data','linear fit')</a:t>
            </a:r>
            <a:endParaRPr lang="en-US" altLang="zh-CN" sz="2400" b="1" dirty="0">
              <a:latin typeface="Times New Roman" panose="02020603050405020304" pitchFamily="18" charset="0"/>
              <a:ea typeface="楷体_GB2312" pitchFamily="49" charset="-122"/>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p:nvPr/>
        </p:nvSpPr>
        <p:spPr>
          <a:xfrm>
            <a:off x="35560" y="116840"/>
            <a:ext cx="8534400" cy="460375"/>
          </a:xfrm>
          <a:prstGeom prst="rect">
            <a:avLst/>
          </a:prstGeom>
          <a:noFill/>
          <a:ln w="9525">
            <a:noFill/>
          </a:ln>
        </p:spPr>
        <p:txBody>
          <a:bodyPr anchor="t">
            <a:spAutoFit/>
          </a:bodyPr>
          <a:lstStyle/>
          <a:p>
            <a:pPr>
              <a:spcBef>
                <a:spcPct val="50000"/>
              </a:spcBef>
            </a:pPr>
            <a:r>
              <a:rPr lang="en-US" sz="2400" b="1" dirty="0">
                <a:solidFill>
                  <a:schemeClr val="bg1"/>
                </a:solidFill>
                <a:latin typeface="Times New Roman" panose="02020603050405020304" pitchFamily="18" charset="0"/>
                <a:ea typeface="黑体" panose="02010609060101010101" pitchFamily="49" charset="-122"/>
              </a:rPr>
              <a:t>Predict the population of American in 2030</a:t>
            </a:r>
            <a:endParaRPr lang="en-US" sz="2400" b="1" dirty="0">
              <a:solidFill>
                <a:schemeClr val="bg1"/>
              </a:solidFill>
              <a:latin typeface="Times New Roman" panose="02020603050405020304" pitchFamily="18" charset="0"/>
              <a:ea typeface="黑体" panose="02010609060101010101" pitchFamily="49" charset="-122"/>
            </a:endParaRPr>
          </a:p>
        </p:txBody>
      </p:sp>
      <p:graphicFrame>
        <p:nvGraphicFramePr>
          <p:cNvPr id="8" name="表格 7"/>
          <p:cNvGraphicFramePr>
            <a:graphicFrameLocks noGrp="1"/>
          </p:cNvGraphicFramePr>
          <p:nvPr>
            <p:custDataLst>
              <p:tags r:id="rId1"/>
            </p:custDataLst>
          </p:nvPr>
        </p:nvGraphicFramePr>
        <p:xfrm>
          <a:off x="182880" y="1202690"/>
          <a:ext cx="8750935" cy="2560320"/>
        </p:xfrm>
        <a:graphic>
          <a:graphicData uri="http://schemas.openxmlformats.org/drawingml/2006/table">
            <a:tbl>
              <a:tblPr firstRow="1">
                <a:tableStyleId>{3014FA6A-F98F-4664-BB9A-DFAFE7CC13D1}</a:tableStyleId>
              </a:tblPr>
              <a:tblGrid>
                <a:gridCol w="1431925"/>
                <a:gridCol w="1193165"/>
                <a:gridCol w="1193165"/>
                <a:gridCol w="1182370"/>
                <a:gridCol w="1250315"/>
                <a:gridCol w="1249680"/>
                <a:gridCol w="1250315"/>
              </a:tblGrid>
              <a:tr h="4572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pitchFamily="18" charset="0"/>
                          <a:cs typeface="Times New Roman" panose="02020603050405020304" pitchFamily="18" charset="0"/>
                        </a:rPr>
                        <a:t>Year</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1900</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1910</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1920</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1930</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1940</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1950</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r>
              <a:tr h="82296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pitchFamily="18" charset="0"/>
                          <a:cs typeface="Times New Roman" panose="02020603050405020304" pitchFamily="18" charset="0"/>
                        </a:rPr>
                        <a:t>Population</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75.995</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91.972</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105.711</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123.203</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131.669</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150.697</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r>
              <a:tr h="4572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pitchFamily="18" charset="0"/>
                          <a:cs typeface="Times New Roman" panose="02020603050405020304" pitchFamily="18" charset="0"/>
                        </a:rPr>
                        <a:t>Year</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1960</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1970</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1980</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1990</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2000</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buClrTx/>
                        <a:buSzTx/>
                        <a:buFontTx/>
                      </a:pPr>
                      <a:r>
                        <a:rPr lang="en-US" altLang="zh-CN" sz="2000" b="1" dirty="0">
                          <a:latin typeface="Times New Roman" panose="02020603050405020304" pitchFamily="18" charset="0"/>
                          <a:cs typeface="Times New Roman" panose="02020603050405020304" pitchFamily="18" charset="0"/>
                        </a:rPr>
                        <a:t>2010</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r>
              <a:tr h="82296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pitchFamily="18" charset="0"/>
                          <a:cs typeface="Times New Roman" panose="02020603050405020304" pitchFamily="18" charset="0"/>
                        </a:rPr>
                        <a:t>Population</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179.323</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203.212</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226.505</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249.633</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r>
                        <a:rPr lang="en-US" altLang="zh-CN" sz="2000" b="1" dirty="0">
                          <a:latin typeface="Times New Roman" panose="02020603050405020304" pitchFamily="18" charset="0"/>
                          <a:cs typeface="Times New Roman" panose="02020603050405020304" pitchFamily="18" charset="0"/>
                        </a:rPr>
                        <a:t>281.422</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c>
                  <a:txBody>
                    <a:bodyPr/>
                    <a:lstStyle/>
                    <a:p>
                      <a:pPr algn="ctr">
                        <a:buClrTx/>
                        <a:buSzTx/>
                        <a:buFontTx/>
                      </a:pPr>
                      <a:r>
                        <a:rPr lang="en-US" altLang="zh-CN" sz="2000" b="1" dirty="0">
                          <a:latin typeface="Times New Roman" panose="02020603050405020304" pitchFamily="18" charset="0"/>
                          <a:cs typeface="Times New Roman" panose="02020603050405020304" pitchFamily="18" charset="0"/>
                        </a:rPr>
                        <a:t>308.746</a:t>
                      </a:r>
                      <a:endParaRPr lang="en-US" altLang="zh-CN" sz="2000" b="1" dirty="0">
                        <a:latin typeface="Times New Roman" panose="02020603050405020304" pitchFamily="18" charset="0"/>
                        <a:cs typeface="Times New Roman" panose="02020603050405020304" pitchFamily="18" charset="0"/>
                      </a:endParaRPr>
                    </a:p>
                  </a:txBody>
                  <a:tcPr marT="45700" marB="45700" anchor="ctr"/>
                </a:tc>
              </a:tr>
            </a:tbl>
          </a:graphicData>
        </a:graphic>
      </p:graphicFrame>
      <p:sp>
        <p:nvSpPr>
          <p:cNvPr id="10" name="Rectangle 2"/>
          <p:cNvSpPr/>
          <p:nvPr/>
        </p:nvSpPr>
        <p:spPr>
          <a:xfrm>
            <a:off x="228600" y="4149090"/>
            <a:ext cx="6786562" cy="1568450"/>
          </a:xfrm>
          <a:prstGeom prst="rect">
            <a:avLst/>
          </a:prstGeom>
          <a:noFill/>
          <a:ln w="9525">
            <a:noFill/>
          </a:ln>
        </p:spPr>
        <p:txBody>
          <a:bodyPr anchor="t">
            <a:spAutoFit/>
          </a:bodyPr>
          <a:lstStyle/>
          <a:p>
            <a:pPr>
              <a:spcBef>
                <a:spcPct val="50000"/>
              </a:spcBef>
            </a:pPr>
            <a:r>
              <a:rPr lang="en-US" altLang="zh-CN" sz="2400" b="1" dirty="0">
                <a:solidFill>
                  <a:schemeClr val="accent2"/>
                </a:solidFill>
                <a:latin typeface="Times New Roman" panose="02020603050405020304" pitchFamily="18" charset="0"/>
                <a:ea typeface="黑体" panose="02010609060101010101" pitchFamily="49" charset="-122"/>
              </a:rPr>
              <a:t>load census, plot(xdata,ydata, 'o')</a:t>
            </a:r>
            <a:endParaRPr lang="en-US" altLang="zh-CN" sz="2400" b="1" dirty="0">
              <a:solidFill>
                <a:schemeClr val="accent2"/>
              </a:solidFill>
              <a:latin typeface="Times New Roman" panose="02020603050405020304" pitchFamily="18" charset="0"/>
              <a:ea typeface="黑体" panose="02010609060101010101" pitchFamily="49" charset="-122"/>
            </a:endParaRPr>
          </a:p>
          <a:p>
            <a:pPr>
              <a:spcBef>
                <a:spcPct val="50000"/>
              </a:spcBef>
            </a:pPr>
            <a:r>
              <a:rPr lang="en-US" altLang="zh-CN" sz="2400" b="1" dirty="0">
                <a:solidFill>
                  <a:schemeClr val="accent2"/>
                </a:solidFill>
                <a:latin typeface="Times New Roman" panose="02020603050405020304" pitchFamily="18" charset="0"/>
                <a:ea typeface="黑体" panose="02010609060101010101" pitchFamily="49" charset="-122"/>
              </a:rPr>
              <a:t>P = polyfit(xdata,ydata,3);</a:t>
            </a:r>
            <a:endParaRPr lang="en-US" altLang="zh-CN" sz="2400" b="1" dirty="0">
              <a:solidFill>
                <a:schemeClr val="accent2"/>
              </a:solidFill>
              <a:latin typeface="Times New Roman" panose="02020603050405020304" pitchFamily="18" charset="0"/>
              <a:ea typeface="黑体" panose="02010609060101010101" pitchFamily="49" charset="-122"/>
            </a:endParaRPr>
          </a:p>
          <a:p>
            <a:pPr>
              <a:spcBef>
                <a:spcPct val="50000"/>
              </a:spcBef>
            </a:pPr>
            <a:r>
              <a:rPr lang="en-US" altLang="zh-CN" sz="2400" b="1" dirty="0">
                <a:solidFill>
                  <a:schemeClr val="accent2"/>
                </a:solidFill>
                <a:latin typeface="Times New Roman" panose="02020603050405020304" pitchFamily="18" charset="0"/>
                <a:ea typeface="黑体" panose="02010609060101010101" pitchFamily="49" charset="-122"/>
              </a:rPr>
              <a:t>polyval(P,2020) %validating data 2020</a:t>
            </a:r>
            <a:r>
              <a:rPr lang="zh-CN" altLang="en-US" sz="2400" b="1" dirty="0">
                <a:solidFill>
                  <a:schemeClr val="accent2"/>
                </a:solidFill>
                <a:latin typeface="Times New Roman" panose="02020603050405020304" pitchFamily="18" charset="0"/>
                <a:ea typeface="黑体" panose="02010609060101010101" pitchFamily="49" charset="-122"/>
              </a:rPr>
              <a:t>（331.45）</a:t>
            </a:r>
            <a:endParaRPr lang="zh-CN" altLang="en-US" sz="2400" b="1" dirty="0">
              <a:solidFill>
                <a:schemeClr val="accent2"/>
              </a:solidFill>
              <a:latin typeface="Times New Roman" panose="02020603050405020304" pitchFamily="18" charset="0"/>
              <a:ea typeface="黑体" panose="02010609060101010101" pitchFamily="49" charset="-122"/>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35560" y="1196975"/>
            <a:ext cx="3191510" cy="2468880"/>
          </a:xfrm>
          <a:prstGeom prst="rect">
            <a:avLst/>
          </a:prstGeom>
          <a:noFill/>
          <a:ln w="9525">
            <a:noFill/>
            <a:miter lim="800000"/>
          </a:ln>
        </p:spPr>
        <p:txBody>
          <a:bodyPr wrap="square">
            <a:noAutofit/>
          </a:bodyPr>
          <a:lstStyle/>
          <a:p>
            <a:pPr eaLnBrk="1" hangingPunct="1">
              <a:buFont typeface="Wingdings" panose="05000000000000000000" pitchFamily="2" charset="2"/>
              <a:buNone/>
            </a:pPr>
            <a:r>
              <a:rPr lang="en-US" altLang="zh-CN" sz="2000" b="1" dirty="0">
                <a:solidFill>
                  <a:schemeClr val="tx1"/>
                </a:solidFill>
                <a:latin typeface="Times New Roman" panose="02020603050405020304" pitchFamily="18" charset="0"/>
                <a:cs typeface="Times New Roman" panose="02020603050405020304" pitchFamily="18" charset="0"/>
              </a:rPr>
              <a:t>The number of transistors on Intel central processing units since the early 1970s is given in the following table. </a:t>
            </a:r>
            <a:endParaRPr lang="en-US" altLang="zh-CN" sz="20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7" name="表格 6"/>
          <p:cNvGraphicFramePr>
            <a:graphicFrameLocks noGrp="1"/>
          </p:cNvGraphicFramePr>
          <p:nvPr>
            <p:custDataLst>
              <p:tags r:id="rId1"/>
            </p:custDataLst>
          </p:nvPr>
        </p:nvGraphicFramePr>
        <p:xfrm>
          <a:off x="3270250" y="836930"/>
          <a:ext cx="5796915" cy="5877560"/>
        </p:xfrm>
        <a:graphic>
          <a:graphicData uri="http://schemas.openxmlformats.org/drawingml/2006/table">
            <a:tbl>
              <a:tblPr firstRow="1">
                <a:tableStyleId>{1ACF8C9B-D003-4B2C-B155-1E02C3E9E6BD}</a:tableStyleId>
              </a:tblPr>
              <a:tblGrid>
                <a:gridCol w="1932305"/>
                <a:gridCol w="1932305"/>
                <a:gridCol w="1932305"/>
              </a:tblGrid>
              <a:tr h="419100">
                <a:tc>
                  <a:txBody>
                    <a:bodyPr/>
                    <a:lstStyle/>
                    <a:p>
                      <a:pPr algn="ctr"/>
                      <a:r>
                        <a:rPr lang="en-US" altLang="zh-CN" sz="2000" b="1" dirty="0">
                          <a:latin typeface="Times New Roman" panose="02020603050405020304" pitchFamily="18" charset="0"/>
                          <a:cs typeface="Times New Roman" panose="02020603050405020304" pitchFamily="18" charset="0"/>
                        </a:rPr>
                        <a:t>CPU</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year</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transistors</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r h="419100">
                <a:tc>
                  <a:txBody>
                    <a:bodyPr/>
                    <a:lstStyle/>
                    <a:p>
                      <a:pPr algn="ctr"/>
                      <a:r>
                        <a:rPr lang="en-US" altLang="zh-CN" sz="2000" b="1" dirty="0">
                          <a:latin typeface="Times New Roman" panose="02020603050405020304" pitchFamily="18" charset="0"/>
                          <a:cs typeface="Times New Roman" panose="02020603050405020304" pitchFamily="18" charset="0"/>
                        </a:rPr>
                        <a:t>4004</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1971</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2,250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r h="4191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pitchFamily="18" charset="0"/>
                          <a:cs typeface="Times New Roman" panose="02020603050405020304" pitchFamily="18" charset="0"/>
                        </a:rPr>
                        <a:t>8008</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pitchFamily="18" charset="0"/>
                          <a:cs typeface="Times New Roman" panose="02020603050405020304" pitchFamily="18" charset="0"/>
                        </a:rPr>
                        <a:t>1972</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2,500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r h="4191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pitchFamily="18" charset="0"/>
                          <a:cs typeface="Times New Roman" panose="02020603050405020304" pitchFamily="18" charset="0"/>
                        </a:rPr>
                        <a:t>8080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1974</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5,000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r h="42926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pitchFamily="18" charset="0"/>
                          <a:cs typeface="Times New Roman" panose="02020603050405020304" pitchFamily="18" charset="0"/>
                        </a:rPr>
                        <a:t>8086</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1978</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29,000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r h="419100">
                <a:tc>
                  <a:txBody>
                    <a:bodyPr/>
                    <a:lstStyle/>
                    <a:p>
                      <a:pPr algn="ctr"/>
                      <a:r>
                        <a:rPr lang="en-US" altLang="zh-CN" sz="2000" b="1" dirty="0">
                          <a:latin typeface="Times New Roman" panose="02020603050405020304" pitchFamily="18" charset="0"/>
                          <a:cs typeface="Times New Roman" panose="02020603050405020304" pitchFamily="18" charset="0"/>
                        </a:rPr>
                        <a:t>286</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1982</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120,000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r h="419100">
                <a:tc>
                  <a:txBody>
                    <a:bodyPr/>
                    <a:lstStyle/>
                    <a:p>
                      <a:pPr algn="ctr"/>
                      <a:r>
                        <a:rPr lang="en-US" altLang="zh-CN" sz="2000" b="1" dirty="0">
                          <a:latin typeface="Times New Roman" panose="02020603050405020304" pitchFamily="18" charset="0"/>
                          <a:cs typeface="Times New Roman" panose="02020603050405020304" pitchFamily="18" charset="0"/>
                        </a:rPr>
                        <a:t>386</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1985</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275,000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r h="419100">
                <a:tc>
                  <a:txBody>
                    <a:bodyPr/>
                    <a:lstStyle/>
                    <a:p>
                      <a:pPr algn="ctr"/>
                      <a:r>
                        <a:rPr lang="en-US" altLang="zh-CN" sz="2000" b="1" dirty="0">
                          <a:latin typeface="Times New Roman" panose="02020603050405020304" pitchFamily="18" charset="0"/>
                          <a:cs typeface="Times New Roman" panose="02020603050405020304" pitchFamily="18" charset="0"/>
                        </a:rPr>
                        <a:t>486</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1989</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1,180,000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r h="419100">
                <a:tc>
                  <a:txBody>
                    <a:bodyPr/>
                    <a:lstStyle/>
                    <a:p>
                      <a:pPr algn="ctr"/>
                      <a:r>
                        <a:rPr lang="en-US" altLang="zh-CN" sz="2000" b="1" dirty="0">
                          <a:latin typeface="Times New Roman" panose="02020603050405020304" pitchFamily="18" charset="0"/>
                          <a:cs typeface="Times New Roman" panose="02020603050405020304" pitchFamily="18" charset="0"/>
                        </a:rPr>
                        <a:t>Pentium</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1993</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3,100,000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r h="4191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pitchFamily="18" charset="0"/>
                          <a:cs typeface="Times New Roman" panose="02020603050405020304" pitchFamily="18" charset="0"/>
                        </a:rPr>
                        <a:t>Pentium</a:t>
                      </a:r>
                      <a:r>
                        <a:rPr lang="zh-CN" altLang="en-US" sz="2000" b="1" baseline="0" dirty="0">
                          <a:latin typeface="Times New Roman" panose="02020603050405020304" pitchFamily="18" charset="0"/>
                          <a:cs typeface="Times New Roman" panose="02020603050405020304" pitchFamily="18" charset="0"/>
                        </a:rPr>
                        <a:t> </a:t>
                      </a:r>
                      <a:r>
                        <a:rPr lang="en-US" altLang="zh-CN" sz="2000" b="1" baseline="0" dirty="0">
                          <a:latin typeface="Times New Roman" panose="02020603050405020304" pitchFamily="18" charset="0"/>
                          <a:cs typeface="Times New Roman" panose="02020603050405020304" pitchFamily="18" charset="0"/>
                        </a:rPr>
                        <a:t>II</a:t>
                      </a:r>
                      <a:endParaRPr lang="en-US" altLang="zh-CN" sz="2000" b="1" baseline="0"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1997</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7,500,000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r h="4191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pitchFamily="18" charset="0"/>
                          <a:cs typeface="Times New Roman" panose="02020603050405020304" pitchFamily="18" charset="0"/>
                        </a:rPr>
                        <a:t>Pentium</a:t>
                      </a:r>
                      <a:r>
                        <a:rPr lang="zh-CN" altLang="en-US" sz="2000" b="1" baseline="0" dirty="0">
                          <a:latin typeface="Times New Roman" panose="02020603050405020304" pitchFamily="18" charset="0"/>
                          <a:cs typeface="Times New Roman" panose="02020603050405020304" pitchFamily="18" charset="0"/>
                        </a:rPr>
                        <a:t> </a:t>
                      </a:r>
                      <a:r>
                        <a:rPr lang="en-US" altLang="zh-CN" sz="2000" b="1" baseline="0" dirty="0">
                          <a:latin typeface="Times New Roman" panose="02020603050405020304" pitchFamily="18" charset="0"/>
                          <a:cs typeface="Times New Roman" panose="02020603050405020304" pitchFamily="18" charset="0"/>
                        </a:rPr>
                        <a:t>III</a:t>
                      </a:r>
                      <a:endParaRPr lang="en-US" altLang="zh-CN" sz="2000" b="1" baseline="0"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1999</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24,000,000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r h="4191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pitchFamily="18" charset="0"/>
                          <a:cs typeface="Times New Roman" panose="02020603050405020304" pitchFamily="18" charset="0"/>
                        </a:rPr>
                        <a:t>Pentium</a:t>
                      </a:r>
                      <a:r>
                        <a:rPr lang="zh-CN" altLang="en-US" sz="2000" b="1" baseline="0" dirty="0">
                          <a:latin typeface="Times New Roman" panose="02020603050405020304" pitchFamily="18" charset="0"/>
                          <a:cs typeface="Times New Roman" panose="02020603050405020304" pitchFamily="18" charset="0"/>
                        </a:rPr>
                        <a:t> </a:t>
                      </a:r>
                      <a:r>
                        <a:rPr lang="en-US" altLang="zh-CN" sz="2000" b="1" baseline="0" dirty="0">
                          <a:latin typeface="Times New Roman" panose="02020603050405020304" pitchFamily="18" charset="0"/>
                          <a:cs typeface="Times New Roman" panose="02020603050405020304" pitchFamily="18" charset="0"/>
                        </a:rPr>
                        <a:t> 4</a:t>
                      </a:r>
                      <a:endParaRPr lang="en-US" altLang="zh-CN" sz="2000" b="1" baseline="0"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2000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42,000,000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r h="419100">
                <a:tc>
                  <a:txBody>
                    <a:bodyPr/>
                    <a:lstStyle/>
                    <a:p>
                      <a:pPr algn="ctr"/>
                      <a:r>
                        <a:rPr lang="en-US" altLang="zh-CN" sz="2000" b="1" dirty="0">
                          <a:latin typeface="Times New Roman" panose="02020603050405020304" pitchFamily="18" charset="0"/>
                          <a:cs typeface="Times New Roman" panose="02020603050405020304" pitchFamily="18" charset="0"/>
                        </a:rPr>
                        <a:t>Itanium</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2002</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220,000,000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r h="4191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pitchFamily="18" charset="0"/>
                          <a:cs typeface="Times New Roman" panose="02020603050405020304" pitchFamily="18" charset="0"/>
                        </a:rPr>
                        <a:t>Itanium</a:t>
                      </a:r>
                      <a:r>
                        <a:rPr lang="zh-CN" altLang="en-US" sz="2000" b="1" baseline="0" dirty="0">
                          <a:latin typeface="Times New Roman" panose="02020603050405020304" pitchFamily="18" charset="0"/>
                          <a:cs typeface="Times New Roman" panose="02020603050405020304" pitchFamily="18" charset="0"/>
                        </a:rPr>
                        <a:t> </a:t>
                      </a:r>
                      <a:r>
                        <a:rPr lang="en-US" altLang="zh-CN" sz="2000" b="1" baseline="0" dirty="0">
                          <a:latin typeface="Times New Roman" panose="02020603050405020304" pitchFamily="18" charset="0"/>
                          <a:cs typeface="Times New Roman" panose="02020603050405020304" pitchFamily="18" charset="0"/>
                        </a:rPr>
                        <a:t>2</a:t>
                      </a:r>
                      <a:endParaRPr lang="en-US" altLang="zh-CN" sz="2000" b="1" baseline="0"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2003</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c>
                  <a:txBody>
                    <a:bodyPr/>
                    <a:lstStyle/>
                    <a:p>
                      <a:pPr algn="ctr"/>
                      <a:r>
                        <a:rPr lang="en-US" altLang="zh-CN" sz="2000" b="1" dirty="0">
                          <a:latin typeface="Times New Roman" panose="02020603050405020304" pitchFamily="18" charset="0"/>
                          <a:cs typeface="Times New Roman" panose="02020603050405020304" pitchFamily="18" charset="0"/>
                        </a:rPr>
                        <a:t>410,000,000</a:t>
                      </a:r>
                      <a:endParaRPr lang="en-US" altLang="zh-CN" sz="2000" b="1" dirty="0">
                        <a:latin typeface="Times New Roman" panose="02020603050405020304" pitchFamily="18" charset="0"/>
                        <a:cs typeface="Times New Roman" panose="02020603050405020304" pitchFamily="18" charset="0"/>
                      </a:endParaRPr>
                    </a:p>
                  </a:txBody>
                  <a:tcPr marT="45726" marB="45726" anchor="ctr"/>
                </a:tc>
              </a:tr>
            </a:tbl>
          </a:graphicData>
        </a:graphic>
      </p:graphicFrame>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文本框 3"/>
          <p:cNvSpPr txBox="1"/>
          <p:nvPr/>
        </p:nvSpPr>
        <p:spPr>
          <a:xfrm>
            <a:off x="406400" y="1597978"/>
            <a:ext cx="4279900" cy="4523105"/>
          </a:xfrm>
          <a:prstGeom prst="rect">
            <a:avLst/>
          </a:prstGeom>
          <a:noFill/>
          <a:ln w="9525">
            <a:noFill/>
          </a:ln>
        </p:spPr>
        <p:txBody>
          <a:bodyPr wrap="square" anchor="t">
            <a:spAutoFit/>
          </a:bodyPr>
          <a:lstStyle/>
          <a:p>
            <a:pPr eaLnBrk="0" hangingPunct="0"/>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latin typeface="Times New Roman" panose="02020603050405020304" pitchFamily="18" charset="0"/>
                <a:cs typeface="Times New Roman" panose="02020603050405020304" pitchFamily="18" charset="0"/>
                <a:sym typeface="+mn-ea"/>
              </a:rPr>
              <a:t>Titius-Bode Law (3*2ⁿ+4)/10</a:t>
            </a:r>
            <a:endParaRPr lang="en-US" altLang="zh-CN" sz="2400" b="1" dirty="0">
              <a:latin typeface="Times New Roman" panose="02020603050405020304" pitchFamily="18" charset="0"/>
              <a:cs typeface="Times New Roman" panose="02020603050405020304" pitchFamily="18" charset="0"/>
              <a:sym typeface="+mn-ea"/>
            </a:endParaRPr>
          </a:p>
          <a:p>
            <a:pPr eaLnBrk="0" hangingPunct="0"/>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sym typeface="+mn-ea"/>
              </a:rPr>
              <a:t>4+</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0)/10=0.4 (Mercury)</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sym typeface="+mn-ea"/>
              </a:rPr>
              <a:t>4+3*2</a:t>
            </a:r>
            <a:r>
              <a:rPr lang="en-US" altLang="zh-CN" sz="2400" b="1" baseline="30000" dirty="0">
                <a:solidFill>
                  <a:schemeClr val="tx1"/>
                </a:solidFill>
                <a:uFillTx/>
                <a:latin typeface="Times New Roman" panose="02020603050405020304" pitchFamily="18" charset="0"/>
                <a:cs typeface="Times New Roman" panose="02020603050405020304" pitchFamily="18" charset="0"/>
                <a:sym typeface="+mn-ea"/>
              </a:rPr>
              <a:t>0</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)/10=0.7 (Venus)</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sym typeface="+mn-ea"/>
              </a:rPr>
              <a:t>4+3*2</a:t>
            </a:r>
            <a:r>
              <a:rPr lang="en-US" altLang="zh-CN" sz="2400" b="1" baseline="30000" dirty="0">
                <a:uFillTx/>
                <a:latin typeface="Times New Roman" panose="02020603050405020304" pitchFamily="18" charset="0"/>
                <a:cs typeface="Times New Roman" panose="02020603050405020304" pitchFamily="18" charset="0"/>
                <a:sym typeface="+mn-ea"/>
              </a:rPr>
              <a:t>1</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)/10=1.0</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sym typeface="+mn-ea"/>
              </a:rPr>
              <a:t>4+3*2</a:t>
            </a:r>
            <a:r>
              <a:rPr lang="en-US" altLang="zh-CN" sz="2400" b="1" baseline="30000" dirty="0">
                <a:uFillTx/>
                <a:latin typeface="Times New Roman" panose="02020603050405020304" pitchFamily="18" charset="0"/>
                <a:cs typeface="Times New Roman" panose="02020603050405020304" pitchFamily="18" charset="0"/>
                <a:sym typeface="+mn-ea"/>
              </a:rPr>
              <a:t>2</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)/10=1.6 (Mars)</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sym typeface="+mn-ea"/>
              </a:rPr>
              <a:t>4+</a:t>
            </a:r>
            <a:r>
              <a:rPr lang="en-US" altLang="zh-CN" sz="2400" b="1" dirty="0">
                <a:solidFill>
                  <a:schemeClr val="accent2"/>
                </a:solidFill>
                <a:latin typeface="Times New Roman" panose="02020603050405020304" pitchFamily="18" charset="0"/>
                <a:cs typeface="Times New Roman" panose="02020603050405020304" pitchFamily="18" charset="0"/>
                <a:sym typeface="+mn-ea"/>
              </a:rPr>
              <a:t>3*2</a:t>
            </a:r>
            <a:r>
              <a:rPr lang="en-US" altLang="zh-CN" sz="2400" b="1" baseline="30000" dirty="0">
                <a:solidFill>
                  <a:schemeClr val="accent2"/>
                </a:solidFill>
                <a:uFillTx/>
                <a:latin typeface="Times New Roman" panose="02020603050405020304" pitchFamily="18" charset="0"/>
                <a:cs typeface="Times New Roman" panose="02020603050405020304" pitchFamily="18" charset="0"/>
                <a:sym typeface="+mn-ea"/>
              </a:rPr>
              <a:t>3</a:t>
            </a:r>
            <a:r>
              <a:rPr lang="en-US" altLang="zh-CN" sz="24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)/10=2.8 (?)</a:t>
            </a:r>
            <a:r>
              <a:rPr lang="zh-CN" altLang="en-US" sz="24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sym typeface="+mn-ea"/>
              </a:rPr>
              <a:t>4+3*2</a:t>
            </a:r>
            <a:r>
              <a:rPr lang="en-US" altLang="zh-CN" sz="2400" b="1" baseline="30000" dirty="0">
                <a:uFillTx/>
                <a:latin typeface="Times New Roman" panose="02020603050405020304" pitchFamily="18" charset="0"/>
                <a:cs typeface="Times New Roman" panose="02020603050405020304" pitchFamily="18" charset="0"/>
                <a:sym typeface="+mn-ea"/>
              </a:rPr>
              <a:t>4</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)/10=5.2 (Jupiter)</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sym typeface="+mn-ea"/>
              </a:rPr>
              <a:t>4+3*2</a:t>
            </a:r>
            <a:r>
              <a:rPr lang="en-US" altLang="zh-CN" sz="2400" b="1" baseline="30000" dirty="0">
                <a:uFillTx/>
                <a:latin typeface="Times New Roman" panose="02020603050405020304" pitchFamily="18" charset="0"/>
                <a:cs typeface="Times New Roman" panose="02020603050405020304" pitchFamily="18" charset="0"/>
                <a:sym typeface="+mn-ea"/>
              </a:rPr>
              <a:t>5</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)/10=10  (Saturn)</a:t>
            </a: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b="1" dirty="0">
              <a:latin typeface="Times New Roman" panose="02020603050405020304" pitchFamily="18" charset="0"/>
              <a:ea typeface="宋体" panose="02010600030101010101" pitchFamily="2" charset="-122"/>
              <a:cs typeface="Times New Roman" panose="02020603050405020304" pitchFamily="18" charset="0"/>
            </a:endParaRPr>
          </a:p>
          <a:p>
            <a:pPr eaLnBrk="0" hangingPunct="0"/>
            <a:r>
              <a:rPr lang="en-US" altLang="zh-CN" sz="2400" b="1" dirty="0">
                <a:solidFill>
                  <a:schemeClr val="accent2"/>
                </a:solidFill>
                <a:latin typeface="Times New Roman" panose="02020603050405020304" pitchFamily="18" charset="0"/>
                <a:cs typeface="Times New Roman" panose="02020603050405020304" pitchFamily="18" charset="0"/>
                <a:sym typeface="+mn-ea"/>
              </a:rPr>
              <a:t>(</a:t>
            </a:r>
            <a:r>
              <a:rPr lang="en-US" altLang="zh-CN" sz="2400" b="1" dirty="0">
                <a:latin typeface="Times New Roman" panose="02020603050405020304" pitchFamily="18" charset="0"/>
                <a:cs typeface="Times New Roman" panose="02020603050405020304" pitchFamily="18" charset="0"/>
                <a:sym typeface="+mn-ea"/>
              </a:rPr>
              <a:t>4+</a:t>
            </a:r>
            <a:r>
              <a:rPr lang="en-US" altLang="zh-CN" sz="2400" b="1" dirty="0">
                <a:solidFill>
                  <a:schemeClr val="accent2"/>
                </a:solidFill>
                <a:latin typeface="Times New Roman" panose="02020603050405020304" pitchFamily="18" charset="0"/>
                <a:cs typeface="Times New Roman" panose="02020603050405020304" pitchFamily="18" charset="0"/>
                <a:sym typeface="+mn-ea"/>
              </a:rPr>
              <a:t>3*2</a:t>
            </a:r>
            <a:r>
              <a:rPr lang="en-US" altLang="zh-CN" sz="2400" b="1" baseline="30000" dirty="0">
                <a:solidFill>
                  <a:schemeClr val="accent2"/>
                </a:solidFill>
                <a:uFillTx/>
                <a:latin typeface="Times New Roman" panose="02020603050405020304" pitchFamily="18" charset="0"/>
                <a:cs typeface="Times New Roman" panose="02020603050405020304" pitchFamily="18" charset="0"/>
                <a:sym typeface="+mn-ea"/>
              </a:rPr>
              <a:t>6</a:t>
            </a:r>
            <a:r>
              <a:rPr lang="en-US" altLang="zh-CN" sz="2400" b="1" dirty="0">
                <a:solidFill>
                  <a:schemeClr val="accent2"/>
                </a:solidFill>
                <a:latin typeface="Times New Roman" panose="02020603050405020304" pitchFamily="18" charset="0"/>
                <a:cs typeface="Times New Roman" panose="02020603050405020304" pitchFamily="18" charset="0"/>
                <a:sym typeface="+mn-ea"/>
              </a:rPr>
              <a:t>)/10=19.6  (？)；</a:t>
            </a:r>
            <a:endParaRPr lang="en-US" altLang="zh-CN" sz="24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eaLnBrk="0" hangingPunct="0"/>
            <a:endParaRPr lang="en-US" altLang="zh-CN" sz="24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9205" y="1484630"/>
            <a:ext cx="7011035" cy="1938020"/>
          </a:xfrm>
          <a:prstGeom prst="rect">
            <a:avLst/>
          </a:prstGeom>
          <a:noFill/>
        </p:spPr>
        <p:txBody>
          <a:bodyPr wrap="square" rtlCol="0" anchor="t">
            <a:spAutoFit/>
          </a:bodyPr>
          <a:lstStyle/>
          <a:p>
            <a:r>
              <a:rPr lang="zh-CN" altLang="en-US" sz="2400" b="1">
                <a:latin typeface="Times New Roman" panose="02020603050405020304" pitchFamily="18" charset="0"/>
                <a:cs typeface="Times New Roman" panose="02020603050405020304" pitchFamily="18" charset="0"/>
                <a:sym typeface="+mn-ea"/>
              </a:rPr>
              <a:t>xdata</a:t>
            </a:r>
            <a:r>
              <a:rPr lang="en-US" altLang="zh-CN" sz="2400" b="1">
                <a:latin typeface="Times New Roman" panose="02020603050405020304" pitchFamily="18" charset="0"/>
                <a:cs typeface="Times New Roman" panose="02020603050405020304" pitchFamily="18" charset="0"/>
                <a:sym typeface="+mn-ea"/>
              </a:rPr>
              <a:t>=[1 2 4 8 12 15 19 23 27 29 30 32 33</a:t>
            </a:r>
            <a:r>
              <a:rPr lang="zh-CN" altLang="en-US" sz="2400" b="1">
                <a:latin typeface="Times New Roman" panose="02020603050405020304" pitchFamily="18" charset="0"/>
                <a:cs typeface="Times New Roman" panose="02020603050405020304" pitchFamily="18" charset="0"/>
                <a:sym typeface="+mn-ea"/>
              </a:rPr>
              <a:t>]</a:t>
            </a:r>
            <a:r>
              <a:rPr lang="en-US" altLang="zh-CN" sz="2400" b="1">
                <a:latin typeface="Times New Roman" panose="02020603050405020304" pitchFamily="18" charset="0"/>
                <a:cs typeface="Times New Roman" panose="02020603050405020304" pitchFamily="18" charset="0"/>
                <a:sym typeface="+mn-ea"/>
              </a:rPr>
              <a:t>;</a:t>
            </a:r>
            <a:endParaRPr lang="zh-CN" altLang="en-US" sz="2400" b="1">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400" b="1">
                <a:latin typeface="Times New Roman" panose="02020603050405020304" pitchFamily="18" charset="0"/>
                <a:cs typeface="Times New Roman" panose="02020603050405020304" pitchFamily="18" charset="0"/>
                <a:sym typeface="+mn-ea"/>
              </a:rPr>
              <a:t>ydata=[2250</a:t>
            </a:r>
            <a:r>
              <a:rPr lang="en-US" altLang="zh-CN" sz="2400" b="1">
                <a:latin typeface="Times New Roman" panose="02020603050405020304" pitchFamily="18" charset="0"/>
                <a:cs typeface="Times New Roman" panose="02020603050405020304" pitchFamily="18" charset="0"/>
                <a:sym typeface="+mn-ea"/>
              </a:rPr>
              <a:t> </a:t>
            </a:r>
            <a:r>
              <a:rPr lang="zh-CN" altLang="en-US" sz="2400" b="1">
                <a:latin typeface="Times New Roman" panose="02020603050405020304" pitchFamily="18" charset="0"/>
                <a:cs typeface="Times New Roman" panose="02020603050405020304" pitchFamily="18" charset="0"/>
                <a:sym typeface="+mn-ea"/>
              </a:rPr>
              <a:t>2500</a:t>
            </a:r>
            <a:r>
              <a:rPr lang="en-US" altLang="zh-CN" sz="2400" b="1">
                <a:latin typeface="Times New Roman" panose="02020603050405020304" pitchFamily="18" charset="0"/>
                <a:cs typeface="Times New Roman" panose="02020603050405020304" pitchFamily="18" charset="0"/>
                <a:sym typeface="+mn-ea"/>
              </a:rPr>
              <a:t> </a:t>
            </a:r>
            <a:r>
              <a:rPr lang="zh-CN" altLang="en-US" sz="2400" b="1">
                <a:latin typeface="Times New Roman" panose="02020603050405020304" pitchFamily="18" charset="0"/>
                <a:cs typeface="Times New Roman" panose="02020603050405020304" pitchFamily="18" charset="0"/>
                <a:sym typeface="+mn-ea"/>
              </a:rPr>
              <a:t>5000</a:t>
            </a:r>
            <a:r>
              <a:rPr lang="en-US" altLang="zh-CN" sz="2400" b="1">
                <a:latin typeface="Times New Roman" panose="02020603050405020304" pitchFamily="18" charset="0"/>
                <a:cs typeface="Times New Roman" panose="02020603050405020304" pitchFamily="18" charset="0"/>
                <a:sym typeface="+mn-ea"/>
              </a:rPr>
              <a:t> </a:t>
            </a:r>
            <a:r>
              <a:rPr lang="zh-CN" altLang="en-US" sz="2400" b="1">
                <a:latin typeface="Times New Roman" panose="02020603050405020304" pitchFamily="18" charset="0"/>
                <a:cs typeface="Times New Roman" panose="02020603050405020304" pitchFamily="18" charset="0"/>
                <a:sym typeface="+mn-ea"/>
              </a:rPr>
              <a:t>29000</a:t>
            </a:r>
            <a:r>
              <a:rPr lang="en-US" altLang="zh-CN" sz="2400" b="1">
                <a:latin typeface="Times New Roman" panose="02020603050405020304" pitchFamily="18" charset="0"/>
                <a:cs typeface="Times New Roman" panose="02020603050405020304" pitchFamily="18" charset="0"/>
                <a:sym typeface="+mn-ea"/>
              </a:rPr>
              <a:t> </a:t>
            </a:r>
            <a:r>
              <a:rPr lang="zh-CN" altLang="en-US" sz="2400" b="1">
                <a:latin typeface="Times New Roman" panose="02020603050405020304" pitchFamily="18" charset="0"/>
                <a:cs typeface="Times New Roman" panose="02020603050405020304" pitchFamily="18" charset="0"/>
                <a:sym typeface="+mn-ea"/>
              </a:rPr>
              <a:t>120000</a:t>
            </a:r>
            <a:r>
              <a:rPr lang="en-US" altLang="zh-CN" sz="2400" b="1">
                <a:latin typeface="Times New Roman" panose="02020603050405020304" pitchFamily="18" charset="0"/>
                <a:cs typeface="Times New Roman" panose="02020603050405020304" pitchFamily="18" charset="0"/>
                <a:sym typeface="+mn-ea"/>
              </a:rPr>
              <a:t> </a:t>
            </a:r>
            <a:r>
              <a:rPr lang="zh-CN" altLang="en-US" sz="2400" b="1">
                <a:latin typeface="Times New Roman" panose="02020603050405020304" pitchFamily="18" charset="0"/>
                <a:cs typeface="Times New Roman" panose="02020603050405020304" pitchFamily="18" charset="0"/>
                <a:sym typeface="+mn-ea"/>
              </a:rPr>
              <a:t>275000</a:t>
            </a:r>
            <a:r>
              <a:rPr lang="en-US" altLang="zh-CN" sz="2400" b="1">
                <a:latin typeface="Times New Roman" panose="02020603050405020304" pitchFamily="18" charset="0"/>
                <a:cs typeface="Times New Roman" panose="02020603050405020304" pitchFamily="18" charset="0"/>
                <a:sym typeface="+mn-ea"/>
              </a:rPr>
              <a:t> </a:t>
            </a:r>
            <a:r>
              <a:rPr lang="zh-CN" altLang="en-US" sz="2400" b="1">
                <a:latin typeface="Times New Roman" panose="02020603050405020304" pitchFamily="18" charset="0"/>
                <a:cs typeface="Times New Roman" panose="02020603050405020304" pitchFamily="18" charset="0"/>
                <a:sym typeface="+mn-ea"/>
              </a:rPr>
              <a:t>1180000</a:t>
            </a:r>
            <a:r>
              <a:rPr lang="en-US" altLang="zh-CN" sz="2400" b="1">
                <a:latin typeface="Times New Roman" panose="02020603050405020304" pitchFamily="18" charset="0"/>
                <a:cs typeface="Times New Roman" panose="02020603050405020304" pitchFamily="18" charset="0"/>
                <a:sym typeface="+mn-ea"/>
              </a:rPr>
              <a:t> </a:t>
            </a:r>
            <a:r>
              <a:rPr lang="zh-CN" altLang="en-US" sz="2400" b="1">
                <a:latin typeface="Times New Roman" panose="02020603050405020304" pitchFamily="18" charset="0"/>
                <a:cs typeface="Times New Roman" panose="02020603050405020304" pitchFamily="18" charset="0"/>
                <a:sym typeface="+mn-ea"/>
              </a:rPr>
              <a:t>3100000</a:t>
            </a:r>
            <a:r>
              <a:rPr lang="en-US" altLang="zh-CN" sz="2400" b="1">
                <a:latin typeface="Times New Roman" panose="02020603050405020304" pitchFamily="18" charset="0"/>
                <a:cs typeface="Times New Roman" panose="02020603050405020304" pitchFamily="18" charset="0"/>
                <a:sym typeface="+mn-ea"/>
              </a:rPr>
              <a:t> </a:t>
            </a:r>
            <a:r>
              <a:rPr lang="zh-CN" altLang="en-US" sz="2400" b="1">
                <a:latin typeface="Times New Roman" panose="02020603050405020304" pitchFamily="18" charset="0"/>
                <a:cs typeface="Times New Roman" panose="02020603050405020304" pitchFamily="18" charset="0"/>
                <a:sym typeface="+mn-ea"/>
              </a:rPr>
              <a:t>7500000</a:t>
            </a:r>
            <a:r>
              <a:rPr lang="en-US" altLang="zh-CN" sz="2400" b="1">
                <a:latin typeface="Times New Roman" panose="02020603050405020304" pitchFamily="18" charset="0"/>
                <a:cs typeface="Times New Roman" panose="02020603050405020304" pitchFamily="18" charset="0"/>
                <a:sym typeface="+mn-ea"/>
              </a:rPr>
              <a:t> </a:t>
            </a:r>
            <a:r>
              <a:rPr lang="zh-CN" altLang="en-US" sz="2400" b="1">
                <a:latin typeface="Times New Roman" panose="02020603050405020304" pitchFamily="18" charset="0"/>
                <a:cs typeface="Times New Roman" panose="02020603050405020304" pitchFamily="18" charset="0"/>
                <a:sym typeface="+mn-ea"/>
              </a:rPr>
              <a:t>24000000</a:t>
            </a:r>
            <a:r>
              <a:rPr lang="en-US" altLang="zh-CN" sz="2400" b="1">
                <a:latin typeface="Times New Roman" panose="02020603050405020304" pitchFamily="18" charset="0"/>
                <a:cs typeface="Times New Roman" panose="02020603050405020304" pitchFamily="18" charset="0"/>
                <a:sym typeface="+mn-ea"/>
              </a:rPr>
              <a:t> </a:t>
            </a:r>
            <a:r>
              <a:rPr lang="zh-CN" altLang="en-US" sz="2400" b="1">
                <a:latin typeface="Times New Roman" panose="02020603050405020304" pitchFamily="18" charset="0"/>
                <a:cs typeface="Times New Roman" panose="02020603050405020304" pitchFamily="18" charset="0"/>
                <a:sym typeface="+mn-ea"/>
              </a:rPr>
              <a:t>42000000</a:t>
            </a:r>
            <a:r>
              <a:rPr lang="en-US" altLang="zh-CN" sz="2400" b="1">
                <a:latin typeface="Times New Roman" panose="02020603050405020304" pitchFamily="18" charset="0"/>
                <a:cs typeface="Times New Roman" panose="02020603050405020304" pitchFamily="18" charset="0"/>
                <a:sym typeface="+mn-ea"/>
              </a:rPr>
              <a:t> </a:t>
            </a:r>
            <a:r>
              <a:rPr lang="zh-CN" altLang="en-US" sz="2400" b="1">
                <a:latin typeface="Times New Roman" panose="02020603050405020304" pitchFamily="18" charset="0"/>
                <a:cs typeface="Times New Roman" panose="02020603050405020304" pitchFamily="18" charset="0"/>
                <a:sym typeface="+mn-ea"/>
              </a:rPr>
              <a:t>220000000</a:t>
            </a:r>
            <a:r>
              <a:rPr lang="en-US" altLang="zh-CN" sz="2400" b="1">
                <a:latin typeface="Times New Roman" panose="02020603050405020304" pitchFamily="18" charset="0"/>
                <a:cs typeface="Times New Roman" panose="02020603050405020304" pitchFamily="18" charset="0"/>
                <a:sym typeface="+mn-ea"/>
              </a:rPr>
              <a:t> </a:t>
            </a:r>
            <a:r>
              <a:rPr lang="zh-CN" altLang="en-US" sz="2400" b="1">
                <a:latin typeface="Times New Roman" panose="02020603050405020304" pitchFamily="18" charset="0"/>
                <a:cs typeface="Times New Roman" panose="02020603050405020304" pitchFamily="18" charset="0"/>
                <a:sym typeface="+mn-ea"/>
              </a:rPr>
              <a:t>410000000]</a:t>
            </a: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sym typeface="+mn-ea"/>
            </a:endParaRPr>
          </a:p>
          <a:p>
            <a:r>
              <a:rPr lang="en-US" altLang="zh-CN" sz="2400" b="1">
                <a:latin typeface="Times New Roman" panose="02020603050405020304" pitchFamily="18" charset="0"/>
                <a:cs typeface="Times New Roman" panose="02020603050405020304" pitchFamily="18" charset="0"/>
                <a:sym typeface="+mn-ea"/>
              </a:rPr>
              <a:t>plot(xdata,ydata,’o’)</a:t>
            </a:r>
            <a:endParaRPr lang="en-US" altLang="zh-CN" sz="2400" b="1">
              <a:latin typeface="Times New Roman" panose="02020603050405020304" pitchFamily="18" charset="0"/>
              <a:cs typeface="Times New Roman" panose="02020603050405020304" pitchFamily="18" charset="0"/>
              <a:sym typeface="+mn-ea"/>
            </a:endParaRPr>
          </a:p>
        </p:txBody>
      </p:sp>
      <p:sp>
        <p:nvSpPr>
          <p:cNvPr id="4" name="文本框 2"/>
          <p:cNvSpPr txBox="1">
            <a:spLocks noChangeArrowheads="1"/>
          </p:cNvSpPr>
          <p:nvPr/>
        </p:nvSpPr>
        <p:spPr bwMode="auto">
          <a:xfrm>
            <a:off x="1259205" y="3717389"/>
            <a:ext cx="3311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r>
              <a:rPr lang="en-US" altLang="zh-CN" sz="2400" dirty="0">
                <a:cs typeface="Times New Roman" panose="02020603050405020304" pitchFamily="18" charset="0"/>
              </a:rPr>
              <a:t>Exponential law</a:t>
            </a:r>
            <a:endParaRPr lang="en-US" altLang="zh-CN" sz="2400" dirty="0">
              <a:cs typeface="Times New Roman" panose="02020603050405020304" pitchFamily="18" charset="0"/>
            </a:endParaRPr>
          </a:p>
        </p:txBody>
      </p:sp>
      <p:sp>
        <p:nvSpPr>
          <p:cNvPr id="2" name="文本框 1"/>
          <p:cNvSpPr txBox="1"/>
          <p:nvPr/>
        </p:nvSpPr>
        <p:spPr>
          <a:xfrm>
            <a:off x="1259205" y="4652645"/>
            <a:ext cx="4572000" cy="460375"/>
          </a:xfrm>
          <a:prstGeom prst="rect">
            <a:avLst/>
          </a:prstGeom>
          <a:noFill/>
        </p:spPr>
        <p:txBody>
          <a:bodyPr wrap="square" rtlCol="0" anchor="t">
            <a:spAutoFit/>
          </a:bodyPr>
          <a:lstStyle/>
          <a:p>
            <a:pPr eaLnBrk="1" hangingPunct="1">
              <a:buFont typeface="Wingdings" panose="05000000000000000000" pitchFamily="2" charset="2"/>
              <a:buNone/>
            </a:pPr>
            <a:r>
              <a:rPr lang="en-US" altLang="zh-CN" sz="2400" b="1" dirty="0">
                <a:latin typeface="Times New Roman" panose="02020603050405020304" pitchFamily="18" charset="0"/>
                <a:cs typeface="Times New Roman" panose="02020603050405020304" pitchFamily="18" charset="0"/>
                <a:sym typeface="+mn-ea"/>
              </a:rPr>
              <a:t>Fit the model </a:t>
            </a:r>
            <a:r>
              <a:rPr lang="en-US" altLang="zh-CN" sz="2400" b="1" i="1" dirty="0">
                <a:latin typeface="Times New Roman" panose="02020603050405020304" pitchFamily="18" charset="0"/>
                <a:cs typeface="Times New Roman" panose="02020603050405020304" pitchFamily="18" charset="0"/>
                <a:sym typeface="+mn-ea"/>
              </a:rPr>
              <a:t>y</a:t>
            </a:r>
            <a:r>
              <a:rPr lang="en-US" altLang="zh-CN" sz="2400" b="1" dirty="0">
                <a:latin typeface="Times New Roman" panose="02020603050405020304" pitchFamily="18" charset="0"/>
                <a:cs typeface="Times New Roman" panose="02020603050405020304" pitchFamily="18" charset="0"/>
                <a:sym typeface="+mn-ea"/>
              </a:rPr>
              <a:t> = </a:t>
            </a:r>
            <a:r>
              <a:rPr lang="en-US" altLang="zh-CN" sz="2400" b="1" i="1" dirty="0">
                <a:latin typeface="Times New Roman" panose="02020603050405020304" pitchFamily="18" charset="0"/>
                <a:cs typeface="Times New Roman" panose="02020603050405020304" pitchFamily="18" charset="0"/>
                <a:sym typeface="+mn-ea"/>
              </a:rPr>
              <a:t>c</a:t>
            </a:r>
            <a:r>
              <a:rPr lang="en-US" altLang="zh-CN" sz="2400" b="1" baseline="-25000" dirty="0">
                <a:latin typeface="Times New Roman" panose="02020603050405020304" pitchFamily="18" charset="0"/>
                <a:cs typeface="Times New Roman" panose="02020603050405020304" pitchFamily="18" charset="0"/>
                <a:sym typeface="+mn-ea"/>
              </a:rPr>
              <a:t>1</a:t>
            </a:r>
            <a:r>
              <a:rPr lang="en-US" altLang="zh-CN" sz="2400" b="1" i="1" dirty="0">
                <a:latin typeface="Times New Roman" panose="02020603050405020304" pitchFamily="18" charset="0"/>
                <a:cs typeface="Times New Roman" panose="02020603050405020304" pitchFamily="18" charset="0"/>
                <a:sym typeface="+mn-ea"/>
              </a:rPr>
              <a:t>e</a:t>
            </a:r>
            <a:r>
              <a:rPr lang="en-US" altLang="zh-CN" sz="2400" b="1" i="1" baseline="30000" dirty="0">
                <a:latin typeface="Times New Roman" panose="02020603050405020304" pitchFamily="18" charset="0"/>
                <a:cs typeface="Times New Roman" panose="02020603050405020304" pitchFamily="18" charset="0"/>
                <a:sym typeface="+mn-ea"/>
              </a:rPr>
              <a:t>c2t</a:t>
            </a:r>
            <a:r>
              <a:rPr lang="en-US" altLang="zh-CN" sz="2400" b="1" dirty="0">
                <a:latin typeface="Times New Roman" panose="02020603050405020304" pitchFamily="18" charset="0"/>
                <a:cs typeface="Times New Roman" panose="02020603050405020304" pitchFamily="18" charset="0"/>
                <a:sym typeface="+mn-ea"/>
              </a:rPr>
              <a:t> to the data.</a:t>
            </a:r>
            <a:endParaRPr lang="en-US" altLang="zh-CN" sz="2400" b="1" dirty="0">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55015" y="1483995"/>
            <a:ext cx="8270240" cy="829945"/>
          </a:xfrm>
          <a:prstGeom prst="rect">
            <a:avLst/>
          </a:prstGeom>
          <a:noFill/>
        </p:spPr>
        <p:txBody>
          <a:bodyPr wrap="square" rtlCol="0" anchor="t">
            <a:spAutoFit/>
          </a:bodyPr>
          <a:lstStyle/>
          <a:p>
            <a:r>
              <a:rPr lang="zh-CN" altLang="en-US" sz="2400" b="1">
                <a:latin typeface="Times New Roman" panose="02020603050405020304" pitchFamily="18" charset="0"/>
                <a:cs typeface="Times New Roman" panose="02020603050405020304" pitchFamily="18" charset="0"/>
              </a:rPr>
              <a:t>natural logarithm (ln), logarithm with base e = 2.718281828</a:t>
            </a:r>
            <a:r>
              <a:rPr lang="en-US" altLang="zh-CN" sz="2400" b="1">
                <a:latin typeface="Times New Roman" panose="02020603050405020304" pitchFamily="18" charset="0"/>
                <a:cs typeface="Times New Roman" panose="02020603050405020304" pitchFamily="18" charset="0"/>
              </a:rPr>
              <a:t> %%log in matlab</a:t>
            </a:r>
            <a:endParaRPr lang="en-US" altLang="zh-CN" sz="2400" b="1">
              <a:latin typeface="Times New Roman" panose="02020603050405020304" pitchFamily="18" charset="0"/>
              <a:cs typeface="Times New Roman" panose="02020603050405020304" pitchFamily="18" charset="0"/>
            </a:endParaRPr>
          </a:p>
        </p:txBody>
      </p:sp>
      <p:sp>
        <p:nvSpPr>
          <p:cNvPr id="4" name="文本框 3"/>
          <p:cNvSpPr txBox="1"/>
          <p:nvPr/>
        </p:nvSpPr>
        <p:spPr>
          <a:xfrm>
            <a:off x="755015" y="908050"/>
            <a:ext cx="4572000" cy="460375"/>
          </a:xfrm>
          <a:prstGeom prst="rect">
            <a:avLst/>
          </a:prstGeom>
          <a:noFill/>
        </p:spPr>
        <p:txBody>
          <a:bodyPr wrap="square" rtlCol="0" anchor="t">
            <a:spAutoFit/>
          </a:bodyPr>
          <a:lstStyle/>
          <a:p>
            <a:r>
              <a:rPr lang="en-US" altLang="zh-CN" sz="2400" b="1">
                <a:latin typeface="Times New Roman" panose="02020603050405020304" pitchFamily="18" charset="0"/>
                <a:cs typeface="Times New Roman" panose="02020603050405020304" pitchFamily="18" charset="0"/>
                <a:sym typeface="+mn-ea"/>
              </a:rPr>
              <a:t>linearization trick</a:t>
            </a:r>
            <a:endParaRPr lang="en-US" altLang="zh-CN" sz="2400" b="1">
              <a:latin typeface="Times New Roman" panose="02020603050405020304" pitchFamily="18" charset="0"/>
              <a:cs typeface="Times New Roman" panose="02020603050405020304" pitchFamily="18" charset="0"/>
              <a:sym typeface="+mn-ea"/>
            </a:endParaRPr>
          </a:p>
        </p:txBody>
      </p:sp>
      <mc:AlternateContent xmlns:mc="http://schemas.openxmlformats.org/markup-compatibility/2006">
        <mc:Choice xmlns:a14="http://schemas.microsoft.com/office/drawing/2010/main" Requires="a14">
          <p:sp>
            <p:nvSpPr>
              <p:cNvPr id="2" name="文本框 1"/>
              <p:cNvSpPr txBox="1"/>
              <p:nvPr/>
            </p:nvSpPr>
            <p:spPr>
              <a:xfrm>
                <a:off x="2899346" y="2437384"/>
                <a:ext cx="3242945" cy="46037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2400" b="1">
                          <a:latin typeface="Cambria Math" panose="02040503050406030204" pitchFamily="18" charset="0"/>
                          <a:cs typeface="Cambria Math" panose="02040503050406030204" pitchFamily="18" charset="0"/>
                        </a:rPr>
                        <m:t>𝐥𝐧</m:t>
                      </m:r>
                      <m:r>
                        <a:rPr lang="en-US" altLang="zh-CN" sz="2400" b="1">
                          <a:latin typeface="Cambria Math" panose="02040503050406030204" pitchFamily="18" charset="0"/>
                          <a:cs typeface="Cambria Math" panose="02040503050406030204" pitchFamily="18" charset="0"/>
                        </a:rPr>
                        <m:t>(</m:t>
                      </m:r>
                      <m:r>
                        <a:rPr lang="en-US" altLang="zh-CN" sz="2400" b="1">
                          <a:latin typeface="Cambria Math" panose="02040503050406030204" pitchFamily="18" charset="0"/>
                          <a:cs typeface="Cambria Math" panose="02040503050406030204" pitchFamily="18" charset="0"/>
                        </a:rPr>
                        <m:t>𝐌</m:t>
                      </m:r>
                      <m:r>
                        <a:rPr lang="en-US" altLang="zh-CN" sz="2400" b="1">
                          <a:latin typeface="Cambria Math" panose="02040503050406030204" pitchFamily="18" charset="0"/>
                          <a:cs typeface="Cambria Math" panose="02040503050406030204" pitchFamily="18" charset="0"/>
                        </a:rPr>
                        <m:t>·</m:t>
                      </m:r>
                      <m:r>
                        <a:rPr lang="en-US" altLang="zh-CN" sz="2400" b="1">
                          <a:latin typeface="Cambria Math" panose="02040503050406030204" pitchFamily="18" charset="0"/>
                          <a:cs typeface="Cambria Math" panose="02040503050406030204" pitchFamily="18" charset="0"/>
                        </a:rPr>
                        <m:t>𝐍</m:t>
                      </m:r>
                      <m:r>
                        <a:rPr lang="en-US" altLang="zh-CN" sz="2400" b="1">
                          <a:latin typeface="Cambria Math" panose="02040503050406030204" pitchFamily="18" charset="0"/>
                          <a:cs typeface="Cambria Math" panose="02040503050406030204" pitchFamily="18" charset="0"/>
                        </a:rPr>
                        <m:t>)=</m:t>
                      </m:r>
                      <m:r>
                        <a:rPr lang="en-US" altLang="zh-CN" sz="2400" b="1">
                          <a:latin typeface="Cambria Math" panose="02040503050406030204" pitchFamily="18" charset="0"/>
                          <a:cs typeface="Cambria Math" panose="02040503050406030204" pitchFamily="18" charset="0"/>
                        </a:rPr>
                        <m:t>𝐥𝐧𝐌</m:t>
                      </m:r>
                      <m:r>
                        <a:rPr lang="en-US" altLang="zh-CN" sz="2400" b="1">
                          <a:latin typeface="Cambria Math" panose="02040503050406030204" pitchFamily="18" charset="0"/>
                          <a:cs typeface="Cambria Math" panose="02040503050406030204" pitchFamily="18" charset="0"/>
                        </a:rPr>
                        <m:t>+</m:t>
                      </m:r>
                      <m:r>
                        <a:rPr lang="en-US" altLang="zh-CN" sz="2400" b="1">
                          <a:latin typeface="Cambria Math" panose="02040503050406030204" pitchFamily="18" charset="0"/>
                          <a:cs typeface="Cambria Math" panose="02040503050406030204" pitchFamily="18" charset="0"/>
                        </a:rPr>
                        <m:t>𝐥</m:t>
                      </m:r>
                      <m:r>
                        <a:rPr lang="en-US" altLang="zh-CN" sz="2400" b="1">
                          <a:latin typeface="Cambria Math" panose="02040503050406030204" pitchFamily="18" charset="0"/>
                          <a:cs typeface="Cambria Math" panose="02040503050406030204" pitchFamily="18" charset="0"/>
                        </a:rPr>
                        <m:t>𝐧</m:t>
                      </m:r>
                      <m:r>
                        <a:rPr lang="en-US" altLang="zh-CN" sz="2400" b="1">
                          <a:latin typeface="Cambria Math" panose="02040503050406030204" pitchFamily="18" charset="0"/>
                          <a:cs typeface="Cambria Math" panose="02040503050406030204" pitchFamily="18" charset="0"/>
                        </a:rPr>
                        <m:t>𝐍</m:t>
                      </m:r>
                    </m:oMath>
                  </m:oMathPara>
                </a14:m>
                <a:endParaRPr lang="en-US" altLang="zh-CN" sz="2400" b="1"/>
              </a:p>
            </p:txBody>
          </p:sp>
        </mc:Choice>
        <mc:Fallback>
          <p:sp>
            <p:nvSpPr>
              <p:cNvPr id="2" name="文本框 1"/>
              <p:cNvSpPr txBox="1">
                <a:spLocks noRot="1" noChangeAspect="1" noMove="1" noResize="1" noEditPoints="1" noAdjustHandles="1" noChangeArrowheads="1" noChangeShapeType="1" noTextEdit="1"/>
              </p:cNvSpPr>
              <p:nvPr/>
            </p:nvSpPr>
            <p:spPr>
              <a:xfrm>
                <a:off x="2899346" y="2437384"/>
                <a:ext cx="3242945" cy="460375"/>
              </a:xfrm>
              <a:prstGeom prst="rect">
                <a:avLst/>
              </a:prstGeom>
              <a:blipFill rotWithShape="1">
                <a:blip r:embed="rId1"/>
                <a:stretch>
                  <a:fillRect l="-18" t="-55" r="18" b="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2267585" y="3212719"/>
                <a:ext cx="3187700" cy="46672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altLang="zh-CN" sz="2400" b="1">
                          <a:latin typeface="Cambria Math" panose="02040503050406030204" pitchFamily="18" charset="0"/>
                          <a:cs typeface="Cambria Math" panose="02040503050406030204" pitchFamily="18" charset="0"/>
                        </a:rPr>
                        <m:t>𝐥𝐧</m:t>
                      </m:r>
                      <m:r>
                        <a:rPr lang="en-US" altLang="zh-CN" sz="2400" b="1">
                          <a:latin typeface="Cambria Math" panose="02040503050406030204" pitchFamily="18" charset="0"/>
                          <a:cs typeface="Cambria Math" panose="02040503050406030204" pitchFamily="18" charset="0"/>
                        </a:rPr>
                        <m:t>(</m:t>
                      </m:r>
                      <m:sSup>
                        <m:sSupPr>
                          <m:ctrlPr>
                            <a:rPr lang="en-US" altLang="zh-CN" sz="2400" b="1" i="1">
                              <a:latin typeface="Cambria Math" panose="02040503050406030204" pitchFamily="18" charset="0"/>
                              <a:cs typeface="Cambria Math" panose="02040503050406030204" pitchFamily="18" charset="0"/>
                            </a:rPr>
                          </m:ctrlPr>
                        </m:sSupPr>
                        <m:e>
                          <m:r>
                            <a:rPr lang="en-US" altLang="zh-CN" sz="2400" b="1" i="1">
                              <a:latin typeface="Cambria Math" panose="02040503050406030204" pitchFamily="18" charset="0"/>
                              <a:cs typeface="Cambria Math" panose="02040503050406030204" pitchFamily="18" charset="0"/>
                            </a:rPr>
                            <m:t>𝒆</m:t>
                          </m:r>
                        </m:e>
                        <m:sup>
                          <m:r>
                            <a:rPr lang="en-US" altLang="zh-CN" sz="2400" b="1">
                              <a:latin typeface="Cambria Math" panose="02040503050406030204" pitchFamily="18" charset="0"/>
                              <a:cs typeface="Cambria Math" panose="02040503050406030204" pitchFamily="18" charset="0"/>
                            </a:rPr>
                            <m:t>𝐤</m:t>
                          </m:r>
                        </m:sup>
                      </m:sSup>
                      <m:r>
                        <a:rPr lang="en-US" altLang="zh-CN" sz="2400" b="1">
                          <a:latin typeface="Cambria Math" panose="02040503050406030204" pitchFamily="18" charset="0"/>
                          <a:cs typeface="Cambria Math" panose="02040503050406030204" pitchFamily="18" charset="0"/>
                        </a:rPr>
                        <m:t>)=</m:t>
                      </m:r>
                      <m:r>
                        <a:rPr lang="en-US" altLang="zh-CN" sz="2400" b="1">
                          <a:latin typeface="Cambria Math" panose="02040503050406030204" pitchFamily="18" charset="0"/>
                          <a:cs typeface="Cambria Math" panose="02040503050406030204" pitchFamily="18" charset="0"/>
                        </a:rPr>
                        <m:t>𝐤</m:t>
                      </m:r>
                    </m:oMath>
                  </m:oMathPara>
                </a14:m>
                <a:endParaRPr lang="en-US" altLang="zh-CN" sz="2400" b="1"/>
              </a:p>
            </p:txBody>
          </p:sp>
        </mc:Choice>
        <mc:Fallback>
          <p:sp>
            <p:nvSpPr>
              <p:cNvPr id="9" name="文本框 8"/>
              <p:cNvSpPr txBox="1">
                <a:spLocks noRot="1" noChangeAspect="1" noMove="1" noResize="1" noEditPoints="1" noAdjustHandles="1" noChangeArrowheads="1" noChangeShapeType="1" noTextEdit="1"/>
              </p:cNvSpPr>
              <p:nvPr/>
            </p:nvSpPr>
            <p:spPr>
              <a:xfrm>
                <a:off x="2267585" y="3212719"/>
                <a:ext cx="3187700" cy="466725"/>
              </a:xfrm>
              <a:prstGeom prst="rect">
                <a:avLst/>
              </a:prstGeom>
              <a:blipFill rotWithShape="1">
                <a:blip r:embed="rId2"/>
                <a:stretch>
                  <a:fillRect t="-54" b="54"/>
                </a:stretch>
              </a:blipFill>
            </p:spPr>
            <p:txBody>
              <a:bodyPr/>
              <a:lstStyle/>
              <a:p>
                <a:r>
                  <a:rPr lang="zh-CN" altLang="en-US">
                    <a:noFill/>
                  </a:rPr>
                  <a:t> </a:t>
                </a:r>
              </a:p>
            </p:txBody>
          </p:sp>
        </mc:Fallback>
      </mc:AlternateContent>
      <p:sp>
        <p:nvSpPr>
          <p:cNvPr id="11" name="文本框 10"/>
          <p:cNvSpPr txBox="1"/>
          <p:nvPr/>
        </p:nvSpPr>
        <p:spPr>
          <a:xfrm>
            <a:off x="2339975" y="4076954"/>
            <a:ext cx="3187700" cy="460375"/>
          </a:xfrm>
          <a:prstGeom prst="rect">
            <a:avLst/>
          </a:prstGeom>
          <a:noFill/>
        </p:spPr>
        <p:txBody>
          <a:bodyPr wrap="square" rtlCol="0" anchor="t">
            <a:spAutoFit/>
          </a:bodyPr>
          <a:lstStyle/>
          <a:p>
            <a:pPr algn="l"/>
            <a:r>
              <a:rPr lang="en-US" altLang="zh-CN" sz="2400" b="1"/>
              <a:t>         </a:t>
            </a:r>
            <a:endParaRPr lang="en-US" altLang="zh-CN" sz="2400" b="1"/>
          </a:p>
        </p:txBody>
      </p:sp>
      <mc:AlternateContent xmlns:mc="http://schemas.openxmlformats.org/markup-compatibility/2006">
        <mc:Choice xmlns:a14="http://schemas.microsoft.com/office/drawing/2010/main" Requires="a14">
          <p:sp>
            <p:nvSpPr>
              <p:cNvPr id="5" name="文本框 4"/>
              <p:cNvSpPr txBox="1"/>
              <p:nvPr/>
            </p:nvSpPr>
            <p:spPr>
              <a:xfrm>
                <a:off x="2339975" y="4292854"/>
                <a:ext cx="3187700" cy="456565"/>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cs typeface="Cambria Math" panose="02040503050406030204" pitchFamily="18" charset="0"/>
                            </a:rPr>
                          </m:ctrlPr>
                        </m:sSupPr>
                        <m:e>
                          <m:r>
                            <a:rPr lang="en-US" altLang="zh-CN" sz="2400" b="1" i="1">
                              <a:latin typeface="Cambria Math" panose="02040503050406030204" pitchFamily="18" charset="0"/>
                              <a:cs typeface="Cambria Math" panose="02040503050406030204" pitchFamily="18" charset="0"/>
                            </a:rPr>
                            <m:t>𝒆</m:t>
                          </m:r>
                        </m:e>
                        <m:sup>
                          <m:r>
                            <a:rPr lang="en-US" altLang="zh-CN" sz="2400" b="1">
                              <a:latin typeface="Cambria Math" panose="02040503050406030204" pitchFamily="18" charset="0"/>
                              <a:cs typeface="Cambria Math" panose="02040503050406030204" pitchFamily="18" charset="0"/>
                            </a:rPr>
                            <m:t>𝐌</m:t>
                          </m:r>
                        </m:sup>
                      </m:sSup>
                      <m:r>
                        <a:rPr lang="en-US" altLang="zh-CN" sz="2400" b="1">
                          <a:latin typeface="Cambria Math" panose="02040503050406030204" pitchFamily="18" charset="0"/>
                          <a:cs typeface="Cambria Math" panose="02040503050406030204" pitchFamily="18" charset="0"/>
                        </a:rPr>
                        <m:t>/</m:t>
                      </m:r>
                      <m:sSup>
                        <m:sSupPr>
                          <m:ctrlPr>
                            <a:rPr lang="en-US" altLang="zh-CN" sz="2400" b="1" i="1">
                              <a:latin typeface="Cambria Math" panose="02040503050406030204" pitchFamily="18" charset="0"/>
                              <a:cs typeface="Cambria Math" panose="02040503050406030204" pitchFamily="18" charset="0"/>
                            </a:rPr>
                          </m:ctrlPr>
                        </m:sSupPr>
                        <m:e>
                          <m:r>
                            <a:rPr lang="en-US" altLang="zh-CN" sz="2400" b="1" i="1">
                              <a:latin typeface="Cambria Math" panose="02040503050406030204" pitchFamily="18" charset="0"/>
                              <a:cs typeface="Cambria Math" panose="02040503050406030204" pitchFamily="18" charset="0"/>
                            </a:rPr>
                            <m:t>𝒆</m:t>
                          </m:r>
                        </m:e>
                        <m:sup>
                          <m:r>
                            <a:rPr lang="en-US" altLang="zh-CN" sz="2400" b="1" i="1">
                              <a:latin typeface="Cambria Math" panose="02040503050406030204" pitchFamily="18" charset="0"/>
                              <a:cs typeface="Cambria Math" panose="02040503050406030204" pitchFamily="18" charset="0"/>
                            </a:rPr>
                            <m:t>𝑵</m:t>
                          </m:r>
                        </m:sup>
                      </m:sSup>
                      <m:r>
                        <a:rPr lang="en-US" altLang="zh-CN" sz="2400" b="1">
                          <a:latin typeface="Cambria Math" panose="02040503050406030204" pitchFamily="18" charset="0"/>
                          <a:cs typeface="Cambria Math" panose="02040503050406030204" pitchFamily="18" charset="0"/>
                        </a:rPr>
                        <m:t>=</m:t>
                      </m:r>
                      <m:sSup>
                        <m:sSupPr>
                          <m:ctrlPr>
                            <a:rPr lang="en-US" altLang="zh-CN" sz="2400" b="1" i="1">
                              <a:latin typeface="Cambria Math" panose="02040503050406030204" pitchFamily="18" charset="0"/>
                              <a:cs typeface="Cambria Math" panose="02040503050406030204" pitchFamily="18" charset="0"/>
                            </a:rPr>
                          </m:ctrlPr>
                        </m:sSupPr>
                        <m:e>
                          <m:r>
                            <a:rPr lang="en-US" altLang="zh-CN" sz="2400" b="1" i="1">
                              <a:latin typeface="Cambria Math" panose="02040503050406030204" pitchFamily="18" charset="0"/>
                              <a:cs typeface="Cambria Math" panose="02040503050406030204" pitchFamily="18" charset="0"/>
                            </a:rPr>
                            <m:t>𝒆</m:t>
                          </m:r>
                        </m:e>
                        <m:sup>
                          <m:r>
                            <a:rPr lang="en-US" altLang="zh-CN" sz="2400" b="1">
                              <a:latin typeface="Cambria Math" panose="02040503050406030204" pitchFamily="18" charset="0"/>
                              <a:cs typeface="Cambria Math" panose="02040503050406030204" pitchFamily="18" charset="0"/>
                            </a:rPr>
                            <m:t>𝐌</m:t>
                          </m:r>
                          <m:r>
                            <a:rPr lang="en-US" altLang="zh-CN" sz="2400" b="1">
                              <a:latin typeface="Cambria Math" panose="02040503050406030204" pitchFamily="18" charset="0"/>
                              <a:cs typeface="Cambria Math" panose="02040503050406030204" pitchFamily="18" charset="0"/>
                            </a:rPr>
                            <m:t>−</m:t>
                          </m:r>
                          <m:r>
                            <a:rPr lang="en-US" altLang="zh-CN" sz="2400" b="1">
                              <a:latin typeface="Cambria Math" panose="02040503050406030204" pitchFamily="18" charset="0"/>
                              <a:cs typeface="Cambria Math" panose="02040503050406030204" pitchFamily="18" charset="0"/>
                            </a:rPr>
                            <m:t>𝐍</m:t>
                          </m:r>
                        </m:sup>
                      </m:sSup>
                    </m:oMath>
                  </m:oMathPara>
                </a14:m>
                <a:endParaRPr lang="en-US" altLang="zh-CN" sz="2400" b="1"/>
              </a:p>
            </p:txBody>
          </p:sp>
        </mc:Choice>
        <mc:Fallback>
          <p:sp>
            <p:nvSpPr>
              <p:cNvPr id="5" name="文本框 4"/>
              <p:cNvSpPr txBox="1">
                <a:spLocks noRot="1" noChangeAspect="1" noMove="1" noResize="1" noEditPoints="1" noAdjustHandles="1" noChangeArrowheads="1" noChangeShapeType="1" noTextEdit="1"/>
              </p:cNvSpPr>
              <p:nvPr/>
            </p:nvSpPr>
            <p:spPr>
              <a:xfrm>
                <a:off x="2339975" y="4292854"/>
                <a:ext cx="3187700" cy="456565"/>
              </a:xfrm>
              <a:prstGeom prst="rect">
                <a:avLst/>
              </a:prstGeom>
              <a:blipFill rotWithShape="1">
                <a:blip r:embed="rId3"/>
                <a:stretch>
                  <a:fillRect t="-56" b="56"/>
                </a:stretch>
              </a:blipFill>
            </p:spPr>
            <p:txBody>
              <a:bodyPr/>
              <a:lstStyle/>
              <a:p>
                <a:r>
                  <a:rPr lang="zh-CN" altLang="en-US">
                    <a:noFill/>
                  </a:rPr>
                  <a:t> </a:t>
                </a:r>
              </a:p>
            </p:txBody>
          </p:sp>
        </mc:Fallback>
      </mc:AlternateContent>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Box 4"/>
          <p:cNvSpPr txBox="1">
            <a:spLocks noChangeArrowheads="1"/>
          </p:cNvSpPr>
          <p:nvPr/>
        </p:nvSpPr>
        <p:spPr bwMode="auto">
          <a:xfrm>
            <a:off x="251460" y="1644333"/>
            <a:ext cx="900112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algn="l" eaLnBrk="1" hangingPunct="1">
              <a:buFont typeface="Wingdings" panose="05000000000000000000" pitchFamily="2" charset="2"/>
              <a:buNone/>
            </a:pPr>
            <a:r>
              <a:rPr lang="en-US" altLang="zh-CN" sz="2400" b="1"/>
              <a:t>Parameters will be fit by using model linearization. Linearizing the model gives ln</a:t>
            </a:r>
            <a:r>
              <a:rPr lang="en-US" altLang="zh-CN" sz="2400" b="1" i="1"/>
              <a:t>y</a:t>
            </a:r>
            <a:r>
              <a:rPr lang="en-US" altLang="zh-CN" sz="2400" b="1"/>
              <a:t> = </a:t>
            </a:r>
            <a:r>
              <a:rPr lang="en-US" altLang="zh-CN" sz="2400" b="1" i="1"/>
              <a:t>k</a:t>
            </a:r>
            <a:r>
              <a:rPr lang="en-US" altLang="zh-CN" sz="2400" b="1"/>
              <a:t> + </a:t>
            </a:r>
            <a:r>
              <a:rPr lang="en-US" altLang="zh-CN" sz="2400" b="1" i="1"/>
              <a:t>c</a:t>
            </a:r>
            <a:r>
              <a:rPr lang="en-US" altLang="zh-CN" sz="2400" b="1" baseline="-25000"/>
              <a:t>2</a:t>
            </a:r>
            <a:r>
              <a:rPr lang="en-US" altLang="zh-CN" sz="2400" b="1" i="1"/>
              <a:t>t</a:t>
            </a:r>
            <a:r>
              <a:rPr lang="en-US" altLang="zh-CN" sz="2400" b="1"/>
              <a:t>.</a:t>
            </a:r>
            <a:endParaRPr lang="en-US" altLang="zh-CN" sz="2400" b="1"/>
          </a:p>
        </p:txBody>
      </p:sp>
      <p:sp>
        <p:nvSpPr>
          <p:cNvPr id="50179" name="TextBox 5"/>
          <p:cNvSpPr txBox="1">
            <a:spLocks noChangeArrowheads="1"/>
          </p:cNvSpPr>
          <p:nvPr/>
        </p:nvSpPr>
        <p:spPr bwMode="auto">
          <a:xfrm>
            <a:off x="251460" y="2501583"/>
            <a:ext cx="9001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algn="l" eaLnBrk="1" hangingPunct="1">
              <a:buFont typeface="Wingdings" panose="05000000000000000000" pitchFamily="2" charset="2"/>
              <a:buNone/>
            </a:pPr>
            <a:r>
              <a:rPr lang="en-US" altLang="zh-CN" sz="2400" b="1"/>
              <a:t>Substituting the data into the linearized model yields</a:t>
            </a:r>
            <a:endParaRPr lang="en-US" altLang="zh-CN" sz="2400" b="1"/>
          </a:p>
        </p:txBody>
      </p:sp>
      <p:sp>
        <p:nvSpPr>
          <p:cNvPr id="50180" name="TextBox 6"/>
          <p:cNvSpPr txBox="1">
            <a:spLocks noChangeArrowheads="1"/>
          </p:cNvSpPr>
          <p:nvPr/>
        </p:nvSpPr>
        <p:spPr bwMode="auto">
          <a:xfrm>
            <a:off x="251460" y="5081270"/>
            <a:ext cx="85010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algn="l" eaLnBrk="1" hangingPunct="1">
              <a:buFont typeface="Wingdings" panose="05000000000000000000" pitchFamily="2" charset="2"/>
              <a:buNone/>
            </a:pPr>
            <a:r>
              <a:rPr lang="en-US" altLang="zh-CN" sz="2400" b="1"/>
              <a:t>The matrix equation is </a:t>
            </a:r>
            <a:r>
              <a:rPr lang="en-US" altLang="zh-CN" sz="2400" b="1" i="1"/>
              <a:t>Ax = b</a:t>
            </a:r>
            <a:r>
              <a:rPr lang="en-US" altLang="zh-CN" sz="2400" b="1"/>
              <a:t>, where </a:t>
            </a:r>
            <a:r>
              <a:rPr lang="en-US" altLang="zh-CN" sz="2400" b="1" i="1"/>
              <a:t>x</a:t>
            </a:r>
            <a:r>
              <a:rPr lang="en-US" altLang="zh-CN" sz="2400" b="1"/>
              <a:t> = (</a:t>
            </a:r>
            <a:r>
              <a:rPr lang="en-US" altLang="zh-CN" sz="2400" b="1" i="1"/>
              <a:t>k</a:t>
            </a:r>
            <a:r>
              <a:rPr lang="en-US" altLang="zh-CN" sz="2400" b="1"/>
              <a:t>, </a:t>
            </a:r>
            <a:r>
              <a:rPr lang="en-US" altLang="zh-CN" sz="2400" b="1" i="1"/>
              <a:t>c</a:t>
            </a:r>
            <a:r>
              <a:rPr lang="en-US" altLang="zh-CN" sz="2400" b="1" baseline="-25000"/>
              <a:t>2</a:t>
            </a:r>
            <a:r>
              <a:rPr lang="en-US" altLang="zh-CN" sz="2400" b="1"/>
              <a:t>).</a:t>
            </a:r>
            <a:endParaRPr lang="en-US" altLang="zh-CN" sz="2400" b="1"/>
          </a:p>
        </p:txBody>
      </p:sp>
      <mc:AlternateContent xmlns:mc="http://schemas.openxmlformats.org/markup-compatibility/2006">
        <mc:Choice xmlns:a14="http://schemas.microsoft.com/office/drawing/2010/main" Requires="a14">
          <p:sp>
            <p:nvSpPr>
              <p:cNvPr id="8" name="文本框 7"/>
              <p:cNvSpPr txBox="1"/>
              <p:nvPr/>
            </p:nvSpPr>
            <p:spPr>
              <a:xfrm>
                <a:off x="2899410" y="3067685"/>
                <a:ext cx="3187700" cy="46037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𝒌</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𝟏</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𝐥𝐧</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𝟐𝟐𝟓𝟎</m:t>
                      </m:r>
                    </m:oMath>
                  </m:oMathPara>
                </a14:m>
                <a:endPar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p:txBody>
          </p:sp>
        </mc:Choice>
        <mc:Fallback>
          <p:sp>
            <p:nvSpPr>
              <p:cNvPr id="8" name="文本框 7"/>
              <p:cNvSpPr txBox="1">
                <a:spLocks noRot="1" noChangeAspect="1" noMove="1" noResize="1" noEditPoints="1" noAdjustHandles="1" noChangeArrowheads="1" noChangeShapeType="1" noTextEdit="1"/>
              </p:cNvSpPr>
              <p:nvPr/>
            </p:nvSpPr>
            <p:spPr>
              <a:xfrm>
                <a:off x="2899410" y="3067685"/>
                <a:ext cx="3187700" cy="46037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2899410" y="3547745"/>
                <a:ext cx="3187700" cy="46037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𝒌</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𝐥𝐧</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𝟐𝟓𝟎𝟎</m:t>
                      </m:r>
                    </m:oMath>
                  </m:oMathPara>
                </a14:m>
                <a:endPar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p:txBody>
          </p:sp>
        </mc:Choice>
        <mc:Fallback>
          <p:sp>
            <p:nvSpPr>
              <p:cNvPr id="2" name="文本框 1"/>
              <p:cNvSpPr txBox="1">
                <a:spLocks noRot="1" noChangeAspect="1" noMove="1" noResize="1" noEditPoints="1" noAdjustHandles="1" noChangeArrowheads="1" noChangeShapeType="1" noTextEdit="1"/>
              </p:cNvSpPr>
              <p:nvPr/>
            </p:nvSpPr>
            <p:spPr>
              <a:xfrm>
                <a:off x="2899410" y="3547745"/>
                <a:ext cx="3187700" cy="46037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2899410" y="4027805"/>
                <a:ext cx="3187700" cy="46037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𝒌</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𝟒</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𝐥𝐧</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𝟓𝟎𝟎𝟎</m:t>
                      </m:r>
                    </m:oMath>
                  </m:oMathPara>
                </a14:m>
                <a:endPar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p:txBody>
          </p:sp>
        </mc:Choice>
        <mc:Fallback>
          <p:sp>
            <p:nvSpPr>
              <p:cNvPr id="3" name="文本框 2"/>
              <p:cNvSpPr txBox="1">
                <a:spLocks noRot="1" noChangeAspect="1" noMove="1" noResize="1" noEditPoints="1" noAdjustHandles="1" noChangeArrowheads="1" noChangeShapeType="1" noTextEdit="1"/>
              </p:cNvSpPr>
              <p:nvPr/>
            </p:nvSpPr>
            <p:spPr>
              <a:xfrm>
                <a:off x="2899410" y="4027805"/>
                <a:ext cx="3187700" cy="46037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2971165" y="4507865"/>
                <a:ext cx="3187700" cy="46037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𝒌</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sSub>
                        <m:sSubPr>
                          <m:ctrlP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ctrlPr>
                        </m:sSubPr>
                        <m:e>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𝒄</m:t>
                          </m:r>
                        </m:e>
                        <m: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m:t>
                          </m:r>
                        </m:sub>
                      </m:sSub>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𝟖</m:t>
                      </m:r>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𝐥𝐧</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 </m:t>
                      </m:r>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𝟐𝟗𝟎𝟎𝟎</m:t>
                      </m:r>
                    </m:oMath>
                  </m:oMathPara>
                </a14:m>
                <a:endPar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p:txBody>
          </p:sp>
        </mc:Choice>
        <mc:Fallback>
          <p:sp>
            <p:nvSpPr>
              <p:cNvPr id="4" name="文本框 3"/>
              <p:cNvSpPr txBox="1">
                <a:spLocks noRot="1" noChangeAspect="1" noMove="1" noResize="1" noEditPoints="1" noAdjustHandles="1" noChangeArrowheads="1" noChangeShapeType="1" noTextEdit="1"/>
              </p:cNvSpPr>
              <p:nvPr/>
            </p:nvSpPr>
            <p:spPr>
              <a:xfrm>
                <a:off x="2971165" y="4507865"/>
                <a:ext cx="3187700" cy="46037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extBox 7"/>
          <p:cNvSpPr txBox="1">
            <a:spLocks noChangeArrowheads="1"/>
          </p:cNvSpPr>
          <p:nvPr/>
        </p:nvSpPr>
        <p:spPr bwMode="auto">
          <a:xfrm>
            <a:off x="371475" y="3541395"/>
            <a:ext cx="85010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a:t>The normal equations </a:t>
            </a:r>
            <a:r>
              <a:rPr lang="en-US" altLang="zh-CN" sz="2400" b="1" i="1"/>
              <a:t>are</a:t>
            </a:r>
            <a:endParaRPr lang="en-US" altLang="zh-CN" sz="2400" b="1"/>
          </a:p>
        </p:txBody>
      </p:sp>
      <p:sp>
        <p:nvSpPr>
          <p:cNvPr id="51205" name="TextBox 8"/>
          <p:cNvSpPr txBox="1">
            <a:spLocks noChangeArrowheads="1"/>
          </p:cNvSpPr>
          <p:nvPr/>
        </p:nvSpPr>
        <p:spPr bwMode="auto">
          <a:xfrm>
            <a:off x="371475" y="5516245"/>
            <a:ext cx="835850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a:t>which has solution </a:t>
            </a:r>
            <a:r>
              <a:rPr lang="en-US" altLang="zh-CN" sz="2400" b="1" i="1"/>
              <a:t>k</a:t>
            </a:r>
            <a:r>
              <a:rPr lang="en-US" altLang="zh-CN" sz="2400" b="1"/>
              <a:t> ≈ 7.197 and </a:t>
            </a:r>
            <a:r>
              <a:rPr lang="en-US" altLang="zh-CN" sz="2400" b="1" i="1"/>
              <a:t>c</a:t>
            </a:r>
            <a:r>
              <a:rPr lang="en-US" altLang="zh-CN" sz="2400" b="1" baseline="-25000"/>
              <a:t>2</a:t>
            </a:r>
            <a:r>
              <a:rPr lang="en-US" altLang="zh-CN" sz="2400" b="1"/>
              <a:t> ≈ 0.3546, leading to </a:t>
            </a:r>
            <a:r>
              <a:rPr lang="en-US" altLang="zh-CN" sz="2400" b="1" i="1"/>
              <a:t>c</a:t>
            </a:r>
            <a:r>
              <a:rPr lang="en-US" altLang="zh-CN" sz="2400" b="1" baseline="-25000"/>
              <a:t>1</a:t>
            </a:r>
            <a:r>
              <a:rPr lang="en-US" altLang="zh-CN" sz="2400" b="1"/>
              <a:t>= </a:t>
            </a:r>
            <a:r>
              <a:rPr lang="en-US" altLang="zh-CN" sz="2400" b="1" i="1"/>
              <a:t>e</a:t>
            </a:r>
            <a:r>
              <a:rPr lang="en-US" altLang="zh-CN" sz="2400" b="1" i="1" baseline="30000"/>
              <a:t>k</a:t>
            </a:r>
            <a:r>
              <a:rPr lang="en-US" altLang="zh-CN" sz="2400" b="1"/>
              <a:t> ≈ 1335.3 . The fitting function is </a:t>
            </a:r>
            <a:r>
              <a:rPr lang="en-US" altLang="zh-CN" sz="2400" b="1" i="1"/>
              <a:t>y </a:t>
            </a:r>
            <a:r>
              <a:rPr lang="en-US" altLang="zh-CN" sz="2400" b="1"/>
              <a:t>= 1335.3</a:t>
            </a:r>
            <a:r>
              <a:rPr lang="en-US" altLang="zh-CN" sz="2400" b="1" i="1"/>
              <a:t>e</a:t>
            </a:r>
            <a:r>
              <a:rPr lang="en-US" altLang="zh-CN" sz="2400" b="1"/>
              <a:t> </a:t>
            </a:r>
            <a:r>
              <a:rPr lang="en-US" altLang="zh-CN" sz="2400" b="1" baseline="30000"/>
              <a:t>0.3546</a:t>
            </a:r>
            <a:r>
              <a:rPr lang="en-US" altLang="zh-CN" sz="2400" b="1" i="1" baseline="30000"/>
              <a:t>t </a:t>
            </a:r>
            <a:r>
              <a:rPr lang="en-US" altLang="zh-CN" sz="2400" b="1"/>
              <a:t>. </a:t>
            </a:r>
            <a:endParaRPr lang="en-US" altLang="zh-CN" sz="2400" b="1"/>
          </a:p>
        </p:txBody>
      </p:sp>
      <p:grpSp>
        <p:nvGrpSpPr>
          <p:cNvPr id="57" name="组合 56"/>
          <p:cNvGrpSpPr/>
          <p:nvPr/>
        </p:nvGrpSpPr>
        <p:grpSpPr>
          <a:xfrm>
            <a:off x="1416050" y="1195705"/>
            <a:ext cx="5890260" cy="2440305"/>
            <a:chOff x="2230" y="11466"/>
            <a:chExt cx="9276" cy="3843"/>
          </a:xfrm>
        </p:grpSpPr>
        <p:sp>
          <p:nvSpPr>
            <p:cNvPr id="55" name="文本框 54"/>
            <p:cNvSpPr txBox="1"/>
            <p:nvPr/>
          </p:nvSpPr>
          <p:spPr>
            <a:xfrm>
              <a:off x="9103" y="11467"/>
              <a:ext cx="1861" cy="3842"/>
            </a:xfrm>
            <a:prstGeom prst="rect">
              <a:avLst/>
            </a:prstGeom>
            <a:noFill/>
          </p:spPr>
          <p:txBody>
            <a:bodyPr wrap="none" rtlCol="0" anchor="t">
              <a:noAutofit/>
            </a:bodyPr>
            <a:lstStyle/>
            <a:p>
              <a:pPr algn="ctr"/>
              <a:r>
                <a:rPr lang="en-US" altLang="zh-CN" sz="2400" b="1">
                  <a:latin typeface="Times New Roman" panose="02020603050405020304" pitchFamily="18" charset="0"/>
                  <a:cs typeface="Times New Roman" panose="02020603050405020304" pitchFamily="18" charset="0"/>
                </a:rPr>
                <a:t>ln2250</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2880"/>
                </a:lnSpc>
              </a:pPr>
              <a:r>
                <a:rPr lang="en-US" altLang="zh-CN" sz="2400" b="1">
                  <a:latin typeface="Times New Roman" panose="02020603050405020304" pitchFamily="18" charset="0"/>
                  <a:cs typeface="Times New Roman" panose="02020603050405020304" pitchFamily="18" charset="0"/>
                  <a:sym typeface="+mn-ea"/>
                </a:rPr>
                <a:t>ln2500</a:t>
              </a:r>
              <a:endParaRPr lang="en-US" altLang="zh-CN" sz="2400" b="1">
                <a:latin typeface="Times New Roman" panose="02020603050405020304" pitchFamily="18" charset="0"/>
                <a:cs typeface="Times New Roman" panose="02020603050405020304" pitchFamily="18" charset="0"/>
                <a:sym typeface="+mn-ea"/>
              </a:endParaRPr>
            </a:p>
            <a:p>
              <a:pPr marL="0" indent="0" algn="ctr" eaLnBrk="1" latinLnBrk="0" hangingPunct="1">
                <a:lnSpc>
                  <a:spcPts val="2880"/>
                </a:lnSpc>
              </a:pPr>
              <a:r>
                <a:rPr lang="en-US" altLang="zh-CN" sz="2400" b="1">
                  <a:latin typeface="Times New Roman" panose="02020603050405020304" pitchFamily="18" charset="0"/>
                  <a:cs typeface="Times New Roman" panose="02020603050405020304" pitchFamily="18" charset="0"/>
                  <a:sym typeface="+mn-ea"/>
                </a:rPr>
                <a:t>ln5000</a:t>
              </a:r>
              <a:endParaRPr lang="en-US" altLang="zh-CN" sz="2400" b="1">
                <a:latin typeface="Times New Roman" panose="02020603050405020304" pitchFamily="18" charset="0"/>
                <a:cs typeface="Times New Roman" panose="02020603050405020304" pitchFamily="18" charset="0"/>
                <a:sym typeface="+mn-ea"/>
              </a:endParaRPr>
            </a:p>
            <a:p>
              <a:pPr marL="0" indent="0" algn="ctr" eaLnBrk="1" latinLnBrk="0" hangingPunct="1">
                <a:lnSpc>
                  <a:spcPts val="2880"/>
                </a:lnSpc>
              </a:pPr>
              <a:r>
                <a:rPr lang="en-US" altLang="zh-CN" sz="2400" b="1">
                  <a:latin typeface="Times New Roman" panose="02020603050405020304" pitchFamily="18" charset="0"/>
                  <a:cs typeface="Times New Roman" panose="02020603050405020304" pitchFamily="18" charset="0"/>
                  <a:sym typeface="+mn-ea"/>
                </a:rPr>
                <a:t>ln29000</a:t>
              </a:r>
              <a:endParaRPr lang="en-US" altLang="zh-CN" sz="2400" b="1">
                <a:latin typeface="Times New Roman" panose="02020603050405020304" pitchFamily="18" charset="0"/>
                <a:cs typeface="Times New Roman" panose="02020603050405020304" pitchFamily="18" charset="0"/>
                <a:sym typeface="+mn-ea"/>
              </a:endParaRPr>
            </a:p>
            <a:p>
              <a:pPr marL="0" indent="0" algn="ctr" eaLnBrk="1" latinLnBrk="0" hangingPunct="1">
                <a:lnSpc>
                  <a:spcPts val="1000"/>
                </a:lnSpc>
              </a:pPr>
              <a:br>
                <a:rPr lang="en-US" altLang="zh-CN" sz="2400" b="1">
                  <a:latin typeface="Times New Roman" panose="02020603050405020304" pitchFamily="18" charset="0"/>
                  <a:cs typeface="Times New Roman" panose="02020603050405020304" pitchFamily="18" charset="0"/>
                  <a:sym typeface="+mn-ea"/>
                </a:rPr>
              </a:b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sym typeface="+mn-ea"/>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sym typeface="+mn-ea"/>
              </a:endParaRPr>
            </a:p>
            <a:p>
              <a:pPr marL="0" indent="0" algn="ctr" eaLnBrk="1" latinLnBrk="0" hangingPunct="1">
                <a:lnSpc>
                  <a:spcPts val="1000"/>
                </a:lnSpc>
              </a:pP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ln410000000</a:t>
              </a:r>
              <a:endParaRPr lang="en-US" altLang="zh-CN" sz="2400" b="1">
                <a:latin typeface="Times New Roman" panose="02020603050405020304" pitchFamily="18" charset="0"/>
                <a:cs typeface="Times New Roman" panose="02020603050405020304" pitchFamily="18" charset="0"/>
              </a:endParaRPr>
            </a:p>
          </p:txBody>
        </p:sp>
        <p:grpSp>
          <p:nvGrpSpPr>
            <p:cNvPr id="3" name="组合 2"/>
            <p:cNvGrpSpPr/>
            <p:nvPr/>
          </p:nvGrpSpPr>
          <p:grpSpPr>
            <a:xfrm>
              <a:off x="3853" y="11466"/>
              <a:ext cx="1634" cy="3683"/>
              <a:chOff x="3853" y="11410"/>
              <a:chExt cx="1634" cy="3989"/>
            </a:xfrm>
          </p:grpSpPr>
          <p:grpSp>
            <p:nvGrpSpPr>
              <p:cNvPr id="18" name="组合 17"/>
              <p:cNvGrpSpPr/>
              <p:nvPr/>
            </p:nvGrpSpPr>
            <p:grpSpPr>
              <a:xfrm>
                <a:off x="3853" y="11522"/>
                <a:ext cx="172" cy="3751"/>
                <a:chOff x="610" y="1966"/>
                <a:chExt cx="172" cy="1748"/>
              </a:xfrm>
            </p:grpSpPr>
            <p:cxnSp>
              <p:nvCxnSpPr>
                <p:cNvPr id="13" name="直接箭头连接符 12"/>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17" name="组合 16"/>
                <p:cNvGrpSpPr/>
                <p:nvPr/>
              </p:nvGrpSpPr>
              <p:grpSpPr>
                <a:xfrm>
                  <a:off x="610" y="1966"/>
                  <a:ext cx="159" cy="1748"/>
                  <a:chOff x="610" y="1966"/>
                  <a:chExt cx="159" cy="1748"/>
                </a:xfrm>
              </p:grpSpPr>
              <p:cxnSp>
                <p:nvCxnSpPr>
                  <p:cNvPr id="12" name="直接箭头连接符 11"/>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14" name="直接箭头连接符 13"/>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grpSp>
            <p:nvGrpSpPr>
              <p:cNvPr id="19" name="组合 18"/>
              <p:cNvGrpSpPr/>
              <p:nvPr/>
            </p:nvGrpSpPr>
            <p:grpSpPr>
              <a:xfrm rot="10800000">
                <a:off x="5315" y="11522"/>
                <a:ext cx="172" cy="3751"/>
                <a:chOff x="610" y="1966"/>
                <a:chExt cx="172" cy="1748"/>
              </a:xfrm>
            </p:grpSpPr>
            <p:cxnSp>
              <p:nvCxnSpPr>
                <p:cNvPr id="20" name="直接箭头连接符 19"/>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21" name="组合 20"/>
                <p:cNvGrpSpPr/>
                <p:nvPr/>
              </p:nvGrpSpPr>
              <p:grpSpPr>
                <a:xfrm>
                  <a:off x="610" y="1966"/>
                  <a:ext cx="159" cy="1748"/>
                  <a:chOff x="610" y="1966"/>
                  <a:chExt cx="159" cy="1748"/>
                </a:xfrm>
              </p:grpSpPr>
              <p:cxnSp>
                <p:nvCxnSpPr>
                  <p:cNvPr id="22" name="直接箭头连接符 21"/>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23" name="直接箭头连接符 22"/>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mc:AlternateContent xmlns:mc="http://schemas.openxmlformats.org/markup-compatibility/2006">
            <mc:Choice xmlns:a14="http://schemas.microsoft.com/office/drawing/2010/main" Requires="a14">
              <p:sp>
                <p:nvSpPr>
                  <p:cNvPr id="6" name="文本框 5"/>
                  <p:cNvSpPr txBox="1"/>
                  <p:nvPr/>
                </p:nvSpPr>
                <p:spPr>
                  <a:xfrm>
                    <a:off x="4005" y="11411"/>
                    <a:ext cx="554" cy="3988"/>
                  </a:xfrm>
                  <a:prstGeom prst="rect">
                    <a:avLst/>
                  </a:prstGeom>
                  <a:noFill/>
                </p:spPr>
                <p:txBody>
                  <a:bodyPr wrap="square" rtlCol="0" anchor="t">
                    <a:spAutoFit/>
                  </a:bodyPr>
                  <a:lstStyle/>
                  <a:p>
                    <a:pPr algn="ct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ea typeface="MS Mincho" panose="02020609040205080304" charset="-128"/>
                              <a:cs typeface="Cambria Math" panose="02040503050406030204" pitchFamily="18" charset="0"/>
                            </a:rPr>
                            <m:t>𝟏</m:t>
                          </m:r>
                        </m:oMath>
                      </m:oMathPara>
                    </a14:m>
                    <a:endParaRPr lang="en-US" altLang="zh-CN" sz="2400" b="1" i="1">
                      <a:latin typeface="Times New Roman" panose="02020603050405020304" pitchFamily="18" charset="0"/>
                      <a:cs typeface="Times New Roman" panose="02020603050405020304" pitchFamily="18" charset="0"/>
                    </a:endParaRPr>
                  </a:p>
                  <a:p>
                    <a:pPr algn="ctr"/>
                    <a:r>
                      <a:rPr lang="en-US" altLang="zh-CN" sz="2400" b="1">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a:p>
                    <a:pPr algn="ctr"/>
                    <a:r>
                      <a:rPr lang="en-US" altLang="zh-CN" sz="2400" b="1">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2880"/>
                      </a:lnSpc>
                    </a:pPr>
                    <a:r>
                      <a:rPr lang="en-US" altLang="zh-CN" sz="2400" b="1">
                        <a:latin typeface="Times New Roman" panose="02020603050405020304" pitchFamily="18" charset="0"/>
                        <a:cs typeface="Times New Roman" panose="02020603050405020304" pitchFamily="18" charset="0"/>
                        <a:sym typeface="+mn-ea"/>
                      </a:rPr>
                      <a:t>1</a:t>
                    </a:r>
                    <a:endParaRPr lang="en-US" altLang="zh-CN" sz="2400" b="1" i="1">
                      <a:latin typeface="Cambria Math" panose="02040503050406030204" pitchFamily="18" charset="0"/>
                      <a:ea typeface="MS Mincho" panose="02020609040205080304" charset="-128"/>
                      <a:cs typeface="Cambria Math" panose="02040503050406030204" pitchFamily="18" charset="0"/>
                    </a:endParaRPr>
                  </a:p>
                  <a:p>
                    <a:pPr marL="0" indent="0" algn="ctr" eaLnBrk="1" latinLnBrk="0" hangingPunct="1">
                      <a:lnSpc>
                        <a:spcPts val="1000"/>
                      </a:lnSpc>
                    </a:pPr>
                    <a:br>
                      <a:rPr lang="en-US" altLang="zh-CN" sz="2400" b="1">
                        <a:latin typeface="Times New Roman" panose="02020603050405020304" pitchFamily="18" charset="0"/>
                        <a:cs typeface="Times New Roman" panose="02020603050405020304" pitchFamily="18" charset="0"/>
                        <a:sym typeface="+mn-ea"/>
                      </a:rPr>
                    </a:b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sym typeface="+mn-ea"/>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sym typeface="+mn-ea"/>
                    </a:endParaRPr>
                  </a:p>
                  <a:p>
                    <a:pPr marL="0" indent="0" algn="ctr" eaLnBrk="1" latinLnBrk="0" hangingPunct="1">
                      <a:lnSpc>
                        <a:spcPts val="1000"/>
                      </a:lnSpc>
                    </a:pP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4005" y="11411"/>
                    <a:ext cx="554" cy="3988"/>
                  </a:xfrm>
                  <a:prstGeom prst="rect">
                    <a:avLst/>
                  </a:prstGeom>
                  <a:blipFill rotWithShape="1">
                    <a:blip r:embed="rId1"/>
                  </a:blipFill>
                </p:spPr>
                <p:txBody>
                  <a:bodyPr/>
                  <a:lstStyle/>
                  <a:p>
                    <a:r>
                      <a:rPr lang="zh-CN" altLang="en-US">
                        <a:noFill/>
                      </a:rPr>
                      <a:t> </a:t>
                    </a:r>
                  </a:p>
                </p:txBody>
              </p:sp>
            </mc:Fallback>
          </mc:AlternateContent>
          <p:sp>
            <p:nvSpPr>
              <p:cNvPr id="9" name="文本框 8"/>
              <p:cNvSpPr txBox="1"/>
              <p:nvPr/>
            </p:nvSpPr>
            <p:spPr>
              <a:xfrm>
                <a:off x="4513" y="11410"/>
                <a:ext cx="768" cy="3988"/>
              </a:xfrm>
              <a:prstGeom prst="rect">
                <a:avLst/>
              </a:prstGeom>
              <a:noFill/>
            </p:spPr>
            <p:txBody>
              <a:bodyPr wrap="square" rtlCol="0" anchor="t">
                <a:spAutoFit/>
              </a:bodyPr>
              <a:lstStyle/>
              <a:p>
                <a:pPr algn="ctr"/>
                <a:r>
                  <a:rPr lang="en-US" altLang="zh-CN" sz="2400" b="1">
                    <a:latin typeface="Cambria Math" panose="02040503050406030204" pitchFamily="18" charset="0"/>
                    <a:ea typeface="MS Mincho" panose="02020609040205080304" charset="-128"/>
                    <a:cs typeface="Cambria Math" panose="02040503050406030204" pitchFamily="18" charset="0"/>
                  </a:rPr>
                  <a:t>1</a:t>
                </a:r>
                <a:endParaRPr lang="en-US" altLang="zh-CN" sz="2400" b="1" i="1">
                  <a:latin typeface="Times New Roman" panose="02020603050405020304" pitchFamily="18" charset="0"/>
                  <a:cs typeface="Times New Roman" panose="02020603050405020304" pitchFamily="18" charset="0"/>
                </a:endParaRPr>
              </a:p>
              <a:p>
                <a:pPr algn="ctr"/>
                <a:r>
                  <a:rPr lang="en-US" altLang="zh-CN" sz="2400" b="1">
                    <a:latin typeface="Times New Roman" panose="02020603050405020304" pitchFamily="18" charset="0"/>
                    <a:cs typeface="Times New Roman" panose="02020603050405020304" pitchFamily="18" charset="0"/>
                  </a:rPr>
                  <a:t>2</a:t>
                </a:r>
                <a:endParaRPr lang="en-US" altLang="zh-CN" sz="2400" b="1">
                  <a:latin typeface="Times New Roman" panose="02020603050405020304" pitchFamily="18" charset="0"/>
                  <a:cs typeface="Times New Roman" panose="02020603050405020304" pitchFamily="18" charset="0"/>
                </a:endParaRPr>
              </a:p>
              <a:p>
                <a:pPr algn="ctr"/>
                <a:r>
                  <a:rPr lang="en-US" altLang="zh-CN" sz="2400" b="1">
                    <a:latin typeface="Times New Roman" panose="02020603050405020304" pitchFamily="18" charset="0"/>
                    <a:cs typeface="Times New Roman" panose="02020603050405020304" pitchFamily="18" charset="0"/>
                  </a:rPr>
                  <a:t>4</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2880"/>
                  </a:lnSpc>
                </a:pPr>
                <a:r>
                  <a:rPr lang="en-US" altLang="zh-CN" sz="2400" b="1">
                    <a:latin typeface="Times New Roman" panose="02020603050405020304" pitchFamily="18" charset="0"/>
                    <a:cs typeface="Times New Roman" panose="02020603050405020304" pitchFamily="18" charset="0"/>
                    <a:sym typeface="+mn-ea"/>
                  </a:rPr>
                  <a:t>8</a:t>
                </a:r>
                <a:endParaRPr lang="en-US" altLang="zh-CN" sz="2400" b="1" i="1">
                  <a:latin typeface="Cambria Math" panose="02040503050406030204" pitchFamily="18" charset="0"/>
                  <a:ea typeface="MS Mincho" panose="02020609040205080304" charset="-128"/>
                  <a:cs typeface="Cambria Math" panose="02040503050406030204" pitchFamily="18" charset="0"/>
                </a:endParaRPr>
              </a:p>
              <a:p>
                <a:pPr marL="0" indent="0" algn="ctr" eaLnBrk="1" latinLnBrk="0" hangingPunct="1">
                  <a:lnSpc>
                    <a:spcPts val="1000"/>
                  </a:lnSpc>
                </a:pPr>
                <a:br>
                  <a:rPr lang="en-US" altLang="zh-CN" sz="2400" b="1">
                    <a:latin typeface="Times New Roman" panose="02020603050405020304" pitchFamily="18" charset="0"/>
                    <a:cs typeface="Times New Roman" panose="02020603050405020304" pitchFamily="18" charset="0"/>
                    <a:sym typeface="+mn-ea"/>
                  </a:rPr>
                </a:b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sym typeface="+mn-ea"/>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sym typeface="+mn-ea"/>
                  </a:rPr>
                  <a:t>·</a:t>
                </a:r>
                <a:endParaRPr lang="en-US" altLang="zh-CN" sz="2400" b="1">
                  <a:latin typeface="Times New Roman" panose="02020603050405020304" pitchFamily="18" charset="0"/>
                  <a:cs typeface="Times New Roman" panose="02020603050405020304" pitchFamily="18" charset="0"/>
                  <a:sym typeface="+mn-ea"/>
                </a:endParaRPr>
              </a:p>
              <a:p>
                <a:pPr marL="0" indent="0" algn="ctr" eaLnBrk="1" latinLnBrk="0" hangingPunct="1">
                  <a:lnSpc>
                    <a:spcPts val="1000"/>
                  </a:lnSpc>
                </a:pPr>
                <a:endParaRPr lang="en-US" altLang="zh-CN" sz="2400" b="1">
                  <a:latin typeface="Times New Roman" panose="02020603050405020304" pitchFamily="18" charset="0"/>
                  <a:cs typeface="Times New Roman" panose="02020603050405020304" pitchFamily="18" charset="0"/>
                </a:endParaRPr>
              </a:p>
              <a:p>
                <a:pPr marL="0" indent="0" algn="ctr" eaLnBrk="1" latinLnBrk="0" hangingPunct="1">
                  <a:lnSpc>
                    <a:spcPts val="1000"/>
                  </a:lnSpc>
                </a:pPr>
                <a:r>
                  <a:rPr lang="en-US" altLang="zh-CN" sz="2400" b="1">
                    <a:latin typeface="Times New Roman" panose="02020603050405020304" pitchFamily="18" charset="0"/>
                    <a:cs typeface="Times New Roman" panose="02020603050405020304" pitchFamily="18" charset="0"/>
                  </a:rPr>
                  <a:t>33</a:t>
                </a:r>
                <a:endParaRPr lang="en-US" altLang="zh-CN" sz="2400" b="1">
                  <a:latin typeface="Times New Roman" panose="02020603050405020304" pitchFamily="18" charset="0"/>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52" name="文本框 51"/>
                <p:cNvSpPr txBox="1"/>
                <p:nvPr/>
              </p:nvSpPr>
              <p:spPr>
                <a:xfrm>
                  <a:off x="2230" y="13035"/>
                  <a:ext cx="1141" cy="725"/>
                </a:xfrm>
                <a:prstGeom prst="rect">
                  <a:avLst/>
                </a:prstGeom>
                <a:noFill/>
              </p:spPr>
              <p:txBody>
                <a:bodyPr wrap="square" rtlCol="0" anchor="t">
                  <a:spAutoFit/>
                </a:bodyPr>
                <a:lstStyle/>
                <a:p>
                  <a: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a:t>A    </a:t>
                  </a:r>
                  <a14:m>
                    <m:oMath xmlns:m="http://schemas.openxmlformats.org/officeDocument/2006/math">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oMath>
                  </a14:m>
                  <a:endPar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p:txBody>
            </p:sp>
          </mc:Choice>
          <mc:Fallback>
            <p:sp>
              <p:nvSpPr>
                <p:cNvPr id="52" name="文本框 51"/>
                <p:cNvSpPr txBox="1">
                  <a:spLocks noRot="1" noChangeAspect="1" noMove="1" noResize="1" noEditPoints="1" noAdjustHandles="1" noChangeArrowheads="1" noChangeShapeType="1" noTextEdit="1"/>
                </p:cNvSpPr>
                <p:nvPr/>
              </p:nvSpPr>
              <p:spPr>
                <a:xfrm>
                  <a:off x="2230" y="13035"/>
                  <a:ext cx="1141" cy="725"/>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6875" y="13035"/>
                  <a:ext cx="2430" cy="725"/>
                </a:xfrm>
                <a:prstGeom prst="rect">
                  <a:avLst/>
                </a:prstGeom>
                <a:noFill/>
              </p:spPr>
              <p:txBody>
                <a:bodyPr wrap="square" rtlCol="0" anchor="t">
                  <a:spAutoFit/>
                </a:bodyPr>
                <a:lstStyle/>
                <a:p>
                  <a: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a:t>        b    </a:t>
                  </a:r>
                  <a14:m>
                    <m:oMath xmlns:m="http://schemas.openxmlformats.org/officeDocument/2006/math">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oMath>
                  </a14:m>
                  <a:endPar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p:txBody>
            </p:sp>
          </mc:Choice>
          <mc:Fallback>
            <p:sp>
              <p:nvSpPr>
                <p:cNvPr id="2" name="文本框 1"/>
                <p:cNvSpPr txBox="1">
                  <a:spLocks noRot="1" noChangeAspect="1" noMove="1" noResize="1" noEditPoints="1" noAdjustHandles="1" noChangeArrowheads="1" noChangeShapeType="1" noTextEdit="1"/>
                </p:cNvSpPr>
                <p:nvPr/>
              </p:nvSpPr>
              <p:spPr>
                <a:xfrm>
                  <a:off x="6875" y="13035"/>
                  <a:ext cx="2430" cy="725"/>
                </a:xfrm>
                <a:prstGeom prst="rect">
                  <a:avLst/>
                </a:prstGeom>
                <a:blipFill rotWithShape="1">
                  <a:blip r:embed="rId3"/>
                </a:blipFill>
              </p:spPr>
              <p:txBody>
                <a:bodyPr/>
                <a:lstStyle/>
                <a:p>
                  <a:r>
                    <a:rPr lang="zh-CN" altLang="en-US">
                      <a:noFill/>
                    </a:rPr>
                    <a:t> </a:t>
                  </a:r>
                </a:p>
              </p:txBody>
            </p:sp>
          </mc:Fallback>
        </mc:AlternateContent>
        <p:grpSp>
          <p:nvGrpSpPr>
            <p:cNvPr id="5" name="组合 4"/>
            <p:cNvGrpSpPr/>
            <p:nvPr/>
          </p:nvGrpSpPr>
          <p:grpSpPr>
            <a:xfrm>
              <a:off x="8561" y="11578"/>
              <a:ext cx="172" cy="3464"/>
              <a:chOff x="610" y="1966"/>
              <a:chExt cx="172" cy="1748"/>
            </a:xfrm>
          </p:grpSpPr>
          <p:cxnSp>
            <p:nvCxnSpPr>
              <p:cNvPr id="7" name="直接箭头连接符 6"/>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8" name="组合 7"/>
              <p:cNvGrpSpPr/>
              <p:nvPr/>
            </p:nvGrpSpPr>
            <p:grpSpPr>
              <a:xfrm>
                <a:off x="610" y="1966"/>
                <a:ext cx="159" cy="1748"/>
                <a:chOff x="610" y="1966"/>
                <a:chExt cx="159" cy="1748"/>
              </a:xfrm>
            </p:grpSpPr>
            <p:cxnSp>
              <p:nvCxnSpPr>
                <p:cNvPr id="10" name="直接箭头连接符 9"/>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11" name="直接箭头连接符 10"/>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grpSp>
          <p:nvGrpSpPr>
            <p:cNvPr id="24" name="组合 23"/>
            <p:cNvGrpSpPr/>
            <p:nvPr/>
          </p:nvGrpSpPr>
          <p:grpSpPr>
            <a:xfrm rot="10800000">
              <a:off x="11334" y="11578"/>
              <a:ext cx="172" cy="3464"/>
              <a:chOff x="610" y="1966"/>
              <a:chExt cx="172" cy="1748"/>
            </a:xfrm>
          </p:grpSpPr>
          <p:cxnSp>
            <p:nvCxnSpPr>
              <p:cNvPr id="36" name="直接箭头连接符 35"/>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37" name="组合 36"/>
              <p:cNvGrpSpPr/>
              <p:nvPr/>
            </p:nvGrpSpPr>
            <p:grpSpPr>
              <a:xfrm>
                <a:off x="610" y="1966"/>
                <a:ext cx="159" cy="1748"/>
                <a:chOff x="610" y="1966"/>
                <a:chExt cx="159" cy="1748"/>
              </a:xfrm>
            </p:grpSpPr>
            <p:cxnSp>
              <p:nvCxnSpPr>
                <p:cNvPr id="38" name="直接箭头连接符 37"/>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54" name="直接箭头连接符 53"/>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grpSp>
      <p:sp>
        <p:nvSpPr>
          <p:cNvPr id="49" name="文本框 48"/>
          <p:cNvSpPr txBox="1"/>
          <p:nvPr/>
        </p:nvSpPr>
        <p:spPr>
          <a:xfrm>
            <a:off x="1724025" y="4257675"/>
            <a:ext cx="640080" cy="829945"/>
          </a:xfrm>
          <a:prstGeom prst="rect">
            <a:avLst/>
          </a:prstGeom>
          <a:noFill/>
        </p:spPr>
        <p:txBody>
          <a:bodyPr wrap="none" rtlCol="0" anchor="t">
            <a:spAutoFit/>
          </a:bodyPr>
          <a:lstStyle/>
          <a:p>
            <a:pPr algn="ctr"/>
            <a: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a:t>13</a:t>
            </a:r>
            <a:endPar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a:p>
            <a:pPr algn="ctr"/>
            <a:r>
              <a:rPr lang="en-US" altLang="zh-CN" sz="2400" b="1">
                <a:latin typeface="Times New Roman" panose="02020603050405020304" pitchFamily="18" charset="0"/>
                <a:cs typeface="Times New Roman" panose="02020603050405020304" pitchFamily="18" charset="0"/>
              </a:rPr>
              <a:t>235</a:t>
            </a:r>
            <a:endParaRPr lang="en-US" altLang="zh-CN" sz="2400" b="1">
              <a:latin typeface="Times New Roman" panose="02020603050405020304" pitchFamily="18" charset="0"/>
              <a:cs typeface="Times New Roman" panose="02020603050405020304" pitchFamily="18" charset="0"/>
            </a:endParaRPr>
          </a:p>
        </p:txBody>
      </p:sp>
      <p:grpSp>
        <p:nvGrpSpPr>
          <p:cNvPr id="39" name="组合 38"/>
          <p:cNvGrpSpPr/>
          <p:nvPr/>
        </p:nvGrpSpPr>
        <p:grpSpPr>
          <a:xfrm>
            <a:off x="1715135" y="4272280"/>
            <a:ext cx="109220" cy="801370"/>
            <a:chOff x="610" y="1966"/>
            <a:chExt cx="172" cy="1748"/>
          </a:xfrm>
        </p:grpSpPr>
        <p:cxnSp>
          <p:nvCxnSpPr>
            <p:cNvPr id="40" name="直接箭头连接符 39"/>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41" name="组合 40"/>
            <p:cNvGrpSpPr/>
            <p:nvPr/>
          </p:nvGrpSpPr>
          <p:grpSpPr>
            <a:xfrm>
              <a:off x="610" y="1966"/>
              <a:ext cx="159" cy="1748"/>
              <a:chOff x="610" y="1966"/>
              <a:chExt cx="159" cy="1748"/>
            </a:xfrm>
          </p:grpSpPr>
          <p:cxnSp>
            <p:nvCxnSpPr>
              <p:cNvPr id="42" name="直接箭头连接符 41"/>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43" name="直接箭头连接符 42"/>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grpSp>
        <p:nvGrpSpPr>
          <p:cNvPr id="44" name="组合 43"/>
          <p:cNvGrpSpPr/>
          <p:nvPr/>
        </p:nvGrpSpPr>
        <p:grpSpPr>
          <a:xfrm rot="10800000">
            <a:off x="3029585" y="4272280"/>
            <a:ext cx="109220" cy="801370"/>
            <a:chOff x="610" y="1966"/>
            <a:chExt cx="172" cy="1748"/>
          </a:xfrm>
        </p:grpSpPr>
        <p:cxnSp>
          <p:nvCxnSpPr>
            <p:cNvPr id="45" name="直接箭头连接符 44"/>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46" name="组合 45"/>
            <p:cNvGrpSpPr/>
            <p:nvPr/>
          </p:nvGrpSpPr>
          <p:grpSpPr>
            <a:xfrm>
              <a:off x="610" y="1966"/>
              <a:ext cx="159" cy="1748"/>
              <a:chOff x="610" y="1966"/>
              <a:chExt cx="159" cy="1748"/>
            </a:xfrm>
          </p:grpSpPr>
          <p:cxnSp>
            <p:nvCxnSpPr>
              <p:cNvPr id="47" name="直接箭头连接符 46"/>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48" name="直接箭头连接符 47"/>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sp>
        <p:nvSpPr>
          <p:cNvPr id="58" name="文本框 57"/>
          <p:cNvSpPr txBox="1"/>
          <p:nvPr/>
        </p:nvSpPr>
        <p:spPr>
          <a:xfrm>
            <a:off x="2350770" y="4257675"/>
            <a:ext cx="792480" cy="829945"/>
          </a:xfrm>
          <a:prstGeom prst="rect">
            <a:avLst/>
          </a:prstGeom>
          <a:noFill/>
        </p:spPr>
        <p:txBody>
          <a:bodyPr wrap="none" rtlCol="0" anchor="t">
            <a:spAutoFit/>
          </a:bodyPr>
          <a:lstStyle/>
          <a:p>
            <a:pPr algn="ctr"/>
            <a:r>
              <a:rPr lang="en-US" altLang="zh-CN" sz="2400" b="1">
                <a:latin typeface="Times New Roman" panose="02020603050405020304" pitchFamily="18" charset="0"/>
                <a:cs typeface="Times New Roman" panose="02020603050405020304" pitchFamily="18" charset="0"/>
              </a:rPr>
              <a:t>235</a:t>
            </a:r>
            <a:endParaRPr lang="en-US" altLang="zh-CN" sz="2400" b="1">
              <a:latin typeface="Times New Roman" panose="02020603050405020304" pitchFamily="18" charset="0"/>
              <a:cs typeface="Times New Roman" panose="02020603050405020304" pitchFamily="18" charset="0"/>
            </a:endParaRPr>
          </a:p>
          <a:p>
            <a:pPr algn="ctr"/>
            <a:r>
              <a:rPr lang="en-US" altLang="zh-CN" sz="2400" b="1">
                <a:latin typeface="Times New Roman" panose="02020603050405020304" pitchFamily="18" charset="0"/>
                <a:cs typeface="Times New Roman" panose="02020603050405020304" pitchFamily="18" charset="0"/>
              </a:rPr>
              <a:t>5927</a:t>
            </a:r>
            <a:endParaRPr lang="en-US" altLang="zh-CN" sz="2400" b="1">
              <a:latin typeface="Times New Roman" panose="02020603050405020304" pitchFamily="18" charset="0"/>
              <a:cs typeface="Times New Roman" panose="02020603050405020304" pitchFamily="18" charset="0"/>
            </a:endParaRPr>
          </a:p>
        </p:txBody>
      </p:sp>
      <p:grpSp>
        <p:nvGrpSpPr>
          <p:cNvPr id="60" name="组合 59"/>
          <p:cNvGrpSpPr/>
          <p:nvPr/>
        </p:nvGrpSpPr>
        <p:grpSpPr>
          <a:xfrm>
            <a:off x="5664835" y="4257516"/>
            <a:ext cx="1351915" cy="829945"/>
            <a:chOff x="15511" y="6113"/>
            <a:chExt cx="2129" cy="1307"/>
          </a:xfrm>
        </p:grpSpPr>
        <p:sp>
          <p:nvSpPr>
            <p:cNvPr id="61" name="文本框 60"/>
            <p:cNvSpPr txBox="1"/>
            <p:nvPr/>
          </p:nvSpPr>
          <p:spPr>
            <a:xfrm>
              <a:off x="15637" y="6113"/>
              <a:ext cx="1848" cy="1307"/>
            </a:xfrm>
            <a:prstGeom prst="rect">
              <a:avLst/>
            </a:prstGeom>
            <a:noFill/>
          </p:spPr>
          <p:txBody>
            <a:bodyPr wrap="none" rtlCol="0" anchor="t">
              <a:spAutoFit/>
            </a:bodyPr>
            <a:lstStyle/>
            <a:p>
              <a:pPr algn="ctr"/>
              <a: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a:t>176.90</a:t>
              </a:r>
              <a:endPar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a:p>
              <a:pPr algn="ctr"/>
              <a:r>
                <a:rPr lang="en-US" altLang="zh-CN" sz="2400" b="1">
                  <a:latin typeface="Times New Roman" panose="02020603050405020304" pitchFamily="18" charset="0"/>
                  <a:cs typeface="Times New Roman" panose="02020603050405020304" pitchFamily="18" charset="0"/>
                </a:rPr>
                <a:t>3793.23</a:t>
              </a:r>
              <a:endParaRPr lang="en-US" altLang="zh-CN" sz="2400" b="1">
                <a:latin typeface="Times New Roman" panose="02020603050405020304" pitchFamily="18" charset="0"/>
                <a:cs typeface="Times New Roman" panose="02020603050405020304" pitchFamily="18" charset="0"/>
              </a:endParaRPr>
            </a:p>
          </p:txBody>
        </p:sp>
        <p:grpSp>
          <p:nvGrpSpPr>
            <p:cNvPr id="62" name="组合 61"/>
            <p:cNvGrpSpPr/>
            <p:nvPr/>
          </p:nvGrpSpPr>
          <p:grpSpPr>
            <a:xfrm>
              <a:off x="15511" y="6136"/>
              <a:ext cx="172" cy="1262"/>
              <a:chOff x="610" y="1966"/>
              <a:chExt cx="172" cy="1748"/>
            </a:xfrm>
          </p:grpSpPr>
          <p:cxnSp>
            <p:nvCxnSpPr>
              <p:cNvPr id="63" name="直接箭头连接符 62"/>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64" name="组合 63"/>
              <p:cNvGrpSpPr/>
              <p:nvPr/>
            </p:nvGrpSpPr>
            <p:grpSpPr>
              <a:xfrm>
                <a:off x="610" y="1966"/>
                <a:ext cx="159" cy="1748"/>
                <a:chOff x="610" y="1966"/>
                <a:chExt cx="159" cy="1748"/>
              </a:xfrm>
            </p:grpSpPr>
            <p:cxnSp>
              <p:nvCxnSpPr>
                <p:cNvPr id="65" name="直接箭头连接符 64"/>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66" name="直接箭头连接符 65"/>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grpSp>
          <p:nvGrpSpPr>
            <p:cNvPr id="67" name="组合 66"/>
            <p:cNvGrpSpPr/>
            <p:nvPr/>
          </p:nvGrpSpPr>
          <p:grpSpPr>
            <a:xfrm rot="10800000">
              <a:off x="17468" y="6136"/>
              <a:ext cx="172" cy="1262"/>
              <a:chOff x="610" y="1966"/>
              <a:chExt cx="172" cy="1748"/>
            </a:xfrm>
          </p:grpSpPr>
          <p:cxnSp>
            <p:nvCxnSpPr>
              <p:cNvPr id="68" name="直接箭头连接符 67"/>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69" name="组合 68"/>
              <p:cNvGrpSpPr/>
              <p:nvPr/>
            </p:nvGrpSpPr>
            <p:grpSpPr>
              <a:xfrm>
                <a:off x="610" y="1966"/>
                <a:ext cx="159" cy="1748"/>
                <a:chOff x="610" y="1966"/>
                <a:chExt cx="159" cy="1748"/>
              </a:xfrm>
            </p:grpSpPr>
            <p:cxnSp>
              <p:nvCxnSpPr>
                <p:cNvPr id="70" name="直接箭头连接符 69"/>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71" name="直接箭头连接符 70"/>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grpSp>
      <p:grpSp>
        <p:nvGrpSpPr>
          <p:cNvPr id="86" name="组合 85"/>
          <p:cNvGrpSpPr/>
          <p:nvPr/>
        </p:nvGrpSpPr>
        <p:grpSpPr>
          <a:xfrm>
            <a:off x="3498215" y="4257834"/>
            <a:ext cx="875665" cy="829945"/>
            <a:chOff x="5037" y="6200"/>
            <a:chExt cx="1379" cy="1307"/>
          </a:xfrm>
        </p:grpSpPr>
        <mc:AlternateContent xmlns:mc="http://schemas.openxmlformats.org/markup-compatibility/2006">
          <mc:Choice xmlns:a14="http://schemas.microsoft.com/office/drawing/2010/main" Requires="a14">
            <p:sp>
              <p:nvSpPr>
                <p:cNvPr id="74" name="文本框 73"/>
                <p:cNvSpPr txBox="1"/>
                <p:nvPr/>
              </p:nvSpPr>
              <p:spPr>
                <a:xfrm>
                  <a:off x="5361" y="6200"/>
                  <a:ext cx="731" cy="1307"/>
                </a:xfrm>
                <a:prstGeom prst="rect">
                  <a:avLst/>
                </a:prstGeom>
                <a:noFill/>
              </p:spPr>
              <p:txBody>
                <a:bodyPr wrap="none" rtlCol="0" anchor="t">
                  <a:spAutoFit/>
                </a:bodyPr>
                <a:lstStyle/>
                <a:p>
                  <a:pPr algn="ctr"/>
                  <a14:m>
                    <m:oMathPara xmlns:m="http://schemas.openxmlformats.org/officeDocument/2006/math">
                      <m:oMathParaPr>
                        <m:jc m:val="center"/>
                      </m:oMathParaPr>
                      <m:oMath xmlns:m="http://schemas.openxmlformats.org/officeDocument/2006/math">
                        <m: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𝐤</m:t>
                        </m:r>
                      </m:oMath>
                    </m:oMathPara>
                  </a14:m>
                  <a:endPar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a:p>
                  <a:pPr algn="ctr"/>
                  <a14:m>
                    <m:oMathPara xmlns:m="http://schemas.openxmlformats.org/officeDocument/2006/math">
                      <m:oMathParaPr>
                        <m:jc m:val="center"/>
                      </m:oMathParaPr>
                      <m:oMath xmlns:m="http://schemas.openxmlformats.org/officeDocument/2006/math">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cs typeface="Cambria Math" panose="02040503050406030204" pitchFamily="18" charset="0"/>
                              </a:rPr>
                              <m:t>𝒄</m:t>
                            </m:r>
                          </m:e>
                          <m:sub>
                            <m:r>
                              <a:rPr lang="en-US" altLang="zh-CN" sz="2400" b="1" i="1">
                                <a:latin typeface="Cambria Math" panose="02040503050406030204" pitchFamily="18" charset="0"/>
                                <a:cs typeface="Cambria Math" panose="02040503050406030204" pitchFamily="18" charset="0"/>
                              </a:rPr>
                              <m:t>𝟐</m:t>
                            </m:r>
                          </m:sub>
                        </m:sSub>
                      </m:oMath>
                    </m:oMathPara>
                  </a14:m>
                  <a:endParaRPr lang="en-US" altLang="zh-CN" sz="2400" b="1">
                    <a:latin typeface="Times New Roman" panose="02020603050405020304" pitchFamily="18" charset="0"/>
                    <a:cs typeface="Times New Roman" panose="02020603050405020304" pitchFamily="18" charset="0"/>
                  </a:endParaRPr>
                </a:p>
              </p:txBody>
            </p:sp>
          </mc:Choice>
          <mc:Fallback>
            <p:sp>
              <p:nvSpPr>
                <p:cNvPr id="74" name="文本框 73"/>
                <p:cNvSpPr txBox="1">
                  <a:spLocks noRot="1" noChangeAspect="1" noMove="1" noResize="1" noEditPoints="1" noAdjustHandles="1" noChangeArrowheads="1" noChangeShapeType="1" noTextEdit="1"/>
                </p:cNvSpPr>
                <p:nvPr/>
              </p:nvSpPr>
              <p:spPr>
                <a:xfrm>
                  <a:off x="5361" y="6200"/>
                  <a:ext cx="731" cy="1307"/>
                </a:xfrm>
                <a:prstGeom prst="rect">
                  <a:avLst/>
                </a:prstGeom>
                <a:blipFill rotWithShape="1">
                  <a:blip r:embed="rId4"/>
                </a:blipFill>
              </p:spPr>
              <p:txBody>
                <a:bodyPr/>
                <a:lstStyle/>
                <a:p>
                  <a:r>
                    <a:rPr lang="zh-CN" altLang="en-US">
                      <a:noFill/>
                    </a:rPr>
                    <a:t> </a:t>
                  </a:r>
                </a:p>
              </p:txBody>
            </p:sp>
          </mc:Fallback>
        </mc:AlternateContent>
        <p:grpSp>
          <p:nvGrpSpPr>
            <p:cNvPr id="75" name="组合 74"/>
            <p:cNvGrpSpPr/>
            <p:nvPr/>
          </p:nvGrpSpPr>
          <p:grpSpPr>
            <a:xfrm>
              <a:off x="5037" y="6223"/>
              <a:ext cx="172" cy="1262"/>
              <a:chOff x="610" y="1966"/>
              <a:chExt cx="172" cy="1748"/>
            </a:xfrm>
          </p:grpSpPr>
          <p:cxnSp>
            <p:nvCxnSpPr>
              <p:cNvPr id="76" name="直接箭头连接符 75"/>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77" name="组合 76"/>
              <p:cNvGrpSpPr/>
              <p:nvPr/>
            </p:nvGrpSpPr>
            <p:grpSpPr>
              <a:xfrm>
                <a:off x="610" y="1966"/>
                <a:ext cx="159" cy="1748"/>
                <a:chOff x="610" y="1966"/>
                <a:chExt cx="159" cy="1748"/>
              </a:xfrm>
            </p:grpSpPr>
            <p:cxnSp>
              <p:nvCxnSpPr>
                <p:cNvPr id="78" name="直接箭头连接符 77"/>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79" name="直接箭头连接符 78"/>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grpSp>
          <p:nvGrpSpPr>
            <p:cNvPr id="80" name="组合 79"/>
            <p:cNvGrpSpPr/>
            <p:nvPr/>
          </p:nvGrpSpPr>
          <p:grpSpPr>
            <a:xfrm rot="10800000">
              <a:off x="6244" y="6223"/>
              <a:ext cx="172" cy="1262"/>
              <a:chOff x="610" y="1966"/>
              <a:chExt cx="172" cy="1748"/>
            </a:xfrm>
          </p:grpSpPr>
          <p:cxnSp>
            <p:nvCxnSpPr>
              <p:cNvPr id="81" name="直接箭头连接符 80"/>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82" name="组合 81"/>
              <p:cNvGrpSpPr/>
              <p:nvPr/>
            </p:nvGrpSpPr>
            <p:grpSpPr>
              <a:xfrm>
                <a:off x="610" y="1966"/>
                <a:ext cx="159" cy="1748"/>
                <a:chOff x="610" y="1966"/>
                <a:chExt cx="159" cy="1748"/>
              </a:xfrm>
            </p:grpSpPr>
            <p:cxnSp>
              <p:nvCxnSpPr>
                <p:cNvPr id="83" name="直接箭头连接符 82"/>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84" name="直接箭头连接符 83"/>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grpSp>
      <mc:AlternateContent xmlns:mc="http://schemas.openxmlformats.org/markup-compatibility/2006">
        <mc:Choice xmlns:a14="http://schemas.microsoft.com/office/drawing/2010/main" Requires="a14">
          <p:sp>
            <p:nvSpPr>
              <p:cNvPr id="85" name="文本框 84"/>
              <p:cNvSpPr txBox="1"/>
              <p:nvPr/>
            </p:nvSpPr>
            <p:spPr>
              <a:xfrm>
                <a:off x="4657090" y="4442301"/>
                <a:ext cx="724535" cy="460375"/>
              </a:xfrm>
              <a:prstGeom prst="rect">
                <a:avLst/>
              </a:prstGeom>
              <a:noFill/>
            </p:spPr>
            <p:txBody>
              <a:bodyPr wrap="square" rtlCol="0" anchor="t">
                <a:spAutoFit/>
              </a:bodyPr>
              <a:lstStyle/>
              <a:p>
                <a:r>
                  <a:rPr lang="en-US" altLang="zh-CN" sz="2400" b="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a:t>    </a:t>
                </a:r>
                <a14:m>
                  <m:oMath xmlns:m="http://schemas.openxmlformats.org/officeDocument/2006/math">
                    <m:r>
                      <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rPr>
                      <m:t>=</m:t>
                    </m:r>
                  </m:oMath>
                </a14:m>
                <a:endParaRPr lang="en-US" altLang="zh-CN" sz="2400" b="1" i="1" spc="-250">
                  <a:solidFill>
                    <a:srgbClr val="1F2329"/>
                  </a:solidFill>
                  <a:latin typeface="Cambria Math" panose="02040503050406030204" pitchFamily="18" charset="0"/>
                  <a:ea typeface="汉仪文黑-85W" panose="00020600040101010101" charset="-122"/>
                  <a:cs typeface="Cambria Math" panose="02040503050406030204" pitchFamily="18" charset="0"/>
                  <a:sym typeface="+mn-ea"/>
                </a:endParaRPr>
              </a:p>
            </p:txBody>
          </p:sp>
        </mc:Choice>
        <mc:Fallback>
          <p:sp>
            <p:nvSpPr>
              <p:cNvPr id="85" name="文本框 84"/>
              <p:cNvSpPr txBox="1">
                <a:spLocks noRot="1" noChangeAspect="1" noMove="1" noResize="1" noEditPoints="1" noAdjustHandles="1" noChangeArrowheads="1" noChangeShapeType="1" noTextEdit="1"/>
              </p:cNvSpPr>
              <p:nvPr/>
            </p:nvSpPr>
            <p:spPr>
              <a:xfrm>
                <a:off x="4657090" y="4442301"/>
                <a:ext cx="724535" cy="460375"/>
              </a:xfrm>
              <a:prstGeom prst="rect">
                <a:avLst/>
              </a:prstGeom>
              <a:blipFill rotWithShape="1">
                <a:blip r:embed="rId5"/>
                <a:stretch>
                  <a:fillRect t="-103" b="103"/>
                </a:stretch>
              </a:blipFill>
            </p:spPr>
            <p:txBody>
              <a:bodyPr/>
              <a:lstStyle/>
              <a:p>
                <a:r>
                  <a:rPr lang="zh-CN" altLang="en-US">
                    <a:noFill/>
                  </a:rPr>
                  <a:t> </a:t>
                </a:r>
              </a:p>
            </p:txBody>
          </p:sp>
        </mc:Fallback>
      </mc:AlternateContent>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
          <p:cNvSpPr>
            <a:spLocks noChangeArrowheads="1"/>
          </p:cNvSpPr>
          <p:nvPr/>
        </p:nvSpPr>
        <p:spPr bwMode="auto">
          <a:xfrm>
            <a:off x="32703" y="1412240"/>
            <a:ext cx="9078595" cy="583565"/>
          </a:xfrm>
          <a:prstGeom prst="rect">
            <a:avLst/>
          </a:prstGeom>
          <a:noFill/>
          <a:ln>
            <a:noFill/>
          </a:ln>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3200" i="0" u="none" strike="noStrike" kern="1200" cap="none" spc="0" normalizeH="0" baseline="0" noProof="0" dirty="0">
                <a:ln>
                  <a:noFill/>
                </a:ln>
                <a:solidFill>
                  <a:schemeClr val="accent2"/>
                </a:solidFill>
                <a:effectLst/>
                <a:highlight>
                  <a:srgbClr val="FFFF00"/>
                </a:highlight>
                <a:uLnTx/>
                <a:uFillTx/>
                <a:ea typeface="宋体" panose="02010600030101010101" pitchFamily="2" charset="-122"/>
                <a:cs typeface="Times New Roman" panose="02020603050405020304" pitchFamily="18" charset="0"/>
              </a:rPr>
              <a:t>lsqcurvefit (</a:t>
            </a:r>
            <a:r>
              <a:rPr kumimoji="1" lang="en-US" altLang="zh-CN" sz="3200" i="0" u="none" strike="noStrike" kern="1200" cap="none" spc="0" normalizeH="0" baseline="0" noProof="0" dirty="0" err="1">
                <a:ln>
                  <a:noFill/>
                </a:ln>
                <a:solidFill>
                  <a:schemeClr val="accent2"/>
                </a:solidFill>
                <a:effectLst/>
                <a:highlight>
                  <a:srgbClr val="FFFF00"/>
                </a:highlight>
                <a:uLnTx/>
                <a:uFillTx/>
                <a:ea typeface="宋体" panose="02010600030101010101" pitchFamily="2" charset="-122"/>
                <a:cs typeface="Times New Roman" panose="02020603050405020304" pitchFamily="18" charset="0"/>
              </a:rPr>
              <a:t>nlinfit</a:t>
            </a:r>
            <a:r>
              <a:rPr kumimoji="1" lang="en-US" altLang="zh-CN" sz="3200" i="0" u="none" strike="noStrike" kern="1200" cap="none" spc="0" normalizeH="0" baseline="0" noProof="0" dirty="0">
                <a:ln>
                  <a:noFill/>
                </a:ln>
                <a:solidFill>
                  <a:schemeClr val="accent2"/>
                </a:solidFill>
                <a:effectLst/>
                <a:highlight>
                  <a:srgbClr val="FFFF00"/>
                </a:highlight>
                <a:uLnTx/>
                <a:uFillTx/>
                <a:ea typeface="宋体" panose="02010600030101010101" pitchFamily="2" charset="-122"/>
                <a:cs typeface="Times New Roman" panose="02020603050405020304" pitchFamily="18" charset="0"/>
              </a:rPr>
              <a:t> &amp; lsqcurvefit &amp; </a:t>
            </a:r>
            <a:r>
              <a:rPr kumimoji="1" lang="en-US" altLang="zh-CN" sz="3200" i="0" u="none" strike="noStrike" kern="1200" cap="none" spc="0" normalizeH="0" baseline="0" noProof="0" dirty="0" err="1">
                <a:ln>
                  <a:noFill/>
                </a:ln>
                <a:solidFill>
                  <a:schemeClr val="accent2"/>
                </a:solidFill>
                <a:effectLst/>
                <a:highlight>
                  <a:srgbClr val="FFFF00"/>
                </a:highlight>
                <a:uLnTx/>
                <a:uFillTx/>
                <a:ea typeface="宋体" panose="02010600030101010101" pitchFamily="2" charset="-122"/>
                <a:cs typeface="Times New Roman" panose="02020603050405020304" pitchFamily="18" charset="0"/>
              </a:rPr>
              <a:t>lsqnonlin,cftool</a:t>
            </a:r>
            <a:r>
              <a:rPr kumimoji="1" lang="en-US" altLang="zh-CN" sz="3200" i="0" u="none" strike="noStrike" kern="1200" cap="none" spc="0" normalizeH="0" baseline="0" noProof="0" dirty="0">
                <a:ln>
                  <a:noFill/>
                </a:ln>
                <a:solidFill>
                  <a:schemeClr val="accent2"/>
                </a:solidFill>
                <a:effectLst/>
                <a:highlight>
                  <a:srgbClr val="FFFF00"/>
                </a:highlight>
                <a:uLnTx/>
                <a:uFillTx/>
                <a:ea typeface="宋体" panose="02010600030101010101" pitchFamily="2" charset="-122"/>
                <a:cs typeface="Times New Roman" panose="02020603050405020304" pitchFamily="18" charset="0"/>
              </a:rPr>
              <a:t>)</a:t>
            </a:r>
            <a:endParaRPr kumimoji="1" lang="en-US" altLang="zh-CN" sz="3200" i="0" u="none" strike="noStrike" kern="1200" cap="none" spc="0" normalizeH="0" baseline="0" noProof="0" dirty="0">
              <a:ln>
                <a:noFill/>
              </a:ln>
              <a:solidFill>
                <a:schemeClr val="accent2"/>
              </a:solidFill>
              <a:effectLst/>
              <a:highlight>
                <a:srgbClr val="FFFF00"/>
              </a:highlight>
              <a:uLnTx/>
              <a:uFillTx/>
              <a:ea typeface="宋体" panose="02010600030101010101" pitchFamily="2" charset="-122"/>
              <a:cs typeface="Times New Roman" panose="02020603050405020304" pitchFamily="18" charset="0"/>
            </a:endParaRPr>
          </a:p>
        </p:txBody>
      </p:sp>
      <p:sp>
        <p:nvSpPr>
          <p:cNvPr id="54274" name="文本框 9"/>
          <p:cNvSpPr txBox="1"/>
          <p:nvPr/>
        </p:nvSpPr>
        <p:spPr>
          <a:xfrm>
            <a:off x="1771968" y="3571240"/>
            <a:ext cx="5600065" cy="953135"/>
          </a:xfrm>
          <a:prstGeom prst="rect">
            <a:avLst/>
          </a:prstGeom>
          <a:noFill/>
          <a:ln w="9525">
            <a:noFill/>
          </a:ln>
        </p:spPr>
        <p:txBody>
          <a:bodyPr wrap="square" anchor="t">
            <a:spAutoFit/>
          </a:bodyPr>
          <a:lstStyle/>
          <a:p>
            <a:pPr eaLnBrk="0" hangingPunct="0"/>
            <a:r>
              <a:rPr lang="en-US" sz="3200" b="1" dirty="0">
                <a:latin typeface="Times New Roman" panose="02020603050405020304" pitchFamily="18" charset="0"/>
                <a:ea typeface="宋体" panose="02010600030101010101" pitchFamily="2" charset="-122"/>
              </a:rPr>
              <a:t>Curve Fitting Toolbox (cftools)</a:t>
            </a:r>
            <a:endParaRPr lang="en-US" sz="3200" b="1" dirty="0">
              <a:latin typeface="Times New Roman" panose="02020603050405020304" pitchFamily="18" charset="0"/>
              <a:ea typeface="宋体" panose="02010600030101010101" pitchFamily="2" charset="-122"/>
            </a:endParaRPr>
          </a:p>
          <a:p>
            <a:pPr eaLnBrk="0" hangingPunct="0"/>
            <a:r>
              <a:rPr lang="en-US" sz="2400" dirty="0">
                <a:latin typeface="Times New Roman" panose="02020603050405020304" pitchFamily="18" charset="0"/>
                <a:ea typeface="宋体" panose="02010600030101010101" pitchFamily="2" charset="-122"/>
              </a:rPr>
              <a:t> </a:t>
            </a:r>
            <a:endParaRPr lang="en-US" sz="2400"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custDataLst>
              <p:tags r:id="rId1"/>
            </p:custDataLst>
          </p:nvPr>
        </p:nvGraphicFramePr>
        <p:xfrm>
          <a:off x="1764030" y="1195388"/>
          <a:ext cx="6147435" cy="5120808"/>
        </p:xfrm>
        <a:graphic>
          <a:graphicData uri="http://schemas.openxmlformats.org/drawingml/2006/table">
            <a:tbl>
              <a:tblPr firstRow="1" bandRow="1">
                <a:tableStyleId>{5C22544A-7EE6-4342-B048-85BDC9FD1C3A}</a:tableStyleId>
              </a:tblPr>
              <a:tblGrid>
                <a:gridCol w="2049145"/>
                <a:gridCol w="2049145"/>
                <a:gridCol w="2049145"/>
              </a:tblGrid>
              <a:tr h="365760">
                <a:tc>
                  <a:txBody>
                    <a:bodyPr/>
                    <a:lstStyle/>
                    <a:p>
                      <a:pPr algn="ctr"/>
                      <a:r>
                        <a:rPr lang="en-US" altLang="zh-CN" sz="1800" b="1" dirty="0">
                          <a:latin typeface="Times New Roman" panose="02020603050405020304" pitchFamily="18" charset="0"/>
                          <a:cs typeface="Times New Roman" panose="02020603050405020304" pitchFamily="18" charset="0"/>
                        </a:rPr>
                        <a:t>CPU</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year</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transistors</a:t>
                      </a:r>
                      <a:endParaRPr lang="en-US" altLang="zh-CN" sz="1800" b="1" dirty="0">
                        <a:latin typeface="Times New Roman" panose="02020603050405020304" pitchFamily="18" charset="0"/>
                        <a:cs typeface="Times New Roman" panose="02020603050405020304" pitchFamily="18" charset="0"/>
                      </a:endParaRPr>
                    </a:p>
                  </a:txBody>
                  <a:tcPr marT="45726" marB="45726"/>
                </a:tc>
              </a:tr>
              <a:tr h="365760">
                <a:tc>
                  <a:txBody>
                    <a:bodyPr/>
                    <a:lstStyle/>
                    <a:p>
                      <a:r>
                        <a:rPr lang="en-US" altLang="zh-CN" sz="1800" b="1" dirty="0">
                          <a:latin typeface="Times New Roman" panose="02020603050405020304" pitchFamily="18" charset="0"/>
                          <a:cs typeface="Times New Roman" panose="02020603050405020304" pitchFamily="18" charset="0"/>
                        </a:rPr>
                        <a:t>4004</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1971</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r"/>
                      <a:r>
                        <a:rPr lang="en-US" altLang="zh-CN" sz="1800" b="1" dirty="0">
                          <a:latin typeface="Times New Roman" panose="02020603050405020304" pitchFamily="18" charset="0"/>
                          <a:cs typeface="Times New Roman" panose="02020603050405020304" pitchFamily="18" charset="0"/>
                        </a:rPr>
                        <a:t>2,250</a:t>
                      </a:r>
                      <a:endParaRPr lang="en-US" altLang="zh-CN" sz="1800" b="1" dirty="0">
                        <a:latin typeface="Times New Roman" panose="02020603050405020304" pitchFamily="18" charset="0"/>
                        <a:cs typeface="Times New Roman" panose="02020603050405020304" pitchFamily="18" charset="0"/>
                      </a:endParaRPr>
                    </a:p>
                  </a:txBody>
                  <a:tcPr marT="45726" marB="45726"/>
                </a:tc>
              </a:tr>
              <a:tr h="36576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b="1" dirty="0">
                          <a:latin typeface="Times New Roman" panose="02020603050405020304" pitchFamily="18" charset="0"/>
                          <a:cs typeface="Times New Roman" panose="02020603050405020304" pitchFamily="18" charset="0"/>
                        </a:rPr>
                        <a:t>8008</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1" dirty="0">
                          <a:latin typeface="Times New Roman" panose="02020603050405020304" pitchFamily="18" charset="0"/>
                          <a:cs typeface="Times New Roman" panose="02020603050405020304" pitchFamily="18" charset="0"/>
                        </a:rPr>
                        <a:t>1972</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r"/>
                      <a:r>
                        <a:rPr lang="en-US" altLang="zh-CN" sz="1800" b="1" dirty="0">
                          <a:latin typeface="Times New Roman" panose="02020603050405020304" pitchFamily="18" charset="0"/>
                          <a:cs typeface="Times New Roman" panose="02020603050405020304" pitchFamily="18" charset="0"/>
                        </a:rPr>
                        <a:t>2,500</a:t>
                      </a:r>
                      <a:endParaRPr lang="en-US" altLang="zh-CN" sz="1800" b="1" dirty="0">
                        <a:latin typeface="Times New Roman" panose="02020603050405020304" pitchFamily="18" charset="0"/>
                        <a:cs typeface="Times New Roman" panose="02020603050405020304" pitchFamily="18" charset="0"/>
                      </a:endParaRPr>
                    </a:p>
                  </a:txBody>
                  <a:tcPr marT="45726" marB="45726"/>
                </a:tc>
              </a:tr>
              <a:tr h="36576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b="1" dirty="0">
                          <a:latin typeface="Times New Roman" panose="02020603050405020304" pitchFamily="18" charset="0"/>
                          <a:cs typeface="Times New Roman" panose="02020603050405020304" pitchFamily="18" charset="0"/>
                        </a:rPr>
                        <a:t>8080</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1974</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r"/>
                      <a:r>
                        <a:rPr lang="en-US" altLang="zh-CN" sz="1800" b="1" dirty="0">
                          <a:latin typeface="Times New Roman" panose="02020603050405020304" pitchFamily="18" charset="0"/>
                          <a:cs typeface="Times New Roman" panose="02020603050405020304" pitchFamily="18" charset="0"/>
                        </a:rPr>
                        <a:t>5,000</a:t>
                      </a:r>
                      <a:endParaRPr lang="en-US" altLang="zh-CN" sz="1800" b="1" dirty="0">
                        <a:latin typeface="Times New Roman" panose="02020603050405020304" pitchFamily="18" charset="0"/>
                        <a:cs typeface="Times New Roman" panose="02020603050405020304" pitchFamily="18" charset="0"/>
                      </a:endParaRPr>
                    </a:p>
                  </a:txBody>
                  <a:tcPr marT="45726" marB="45726"/>
                </a:tc>
              </a:tr>
              <a:tr h="36576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b="1" dirty="0">
                          <a:latin typeface="Times New Roman" panose="02020603050405020304" pitchFamily="18" charset="0"/>
                          <a:cs typeface="Times New Roman" panose="02020603050405020304" pitchFamily="18" charset="0"/>
                        </a:rPr>
                        <a:t>8086</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1978</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r"/>
                      <a:r>
                        <a:rPr lang="en-US" altLang="zh-CN" sz="1800" b="1" dirty="0">
                          <a:latin typeface="Times New Roman" panose="02020603050405020304" pitchFamily="18" charset="0"/>
                          <a:cs typeface="Times New Roman" panose="02020603050405020304" pitchFamily="18" charset="0"/>
                        </a:rPr>
                        <a:t>29,000</a:t>
                      </a:r>
                      <a:endParaRPr lang="en-US" altLang="zh-CN" sz="1800" b="1" dirty="0">
                        <a:latin typeface="Times New Roman" panose="02020603050405020304" pitchFamily="18" charset="0"/>
                        <a:cs typeface="Times New Roman" panose="02020603050405020304" pitchFamily="18" charset="0"/>
                      </a:endParaRPr>
                    </a:p>
                  </a:txBody>
                  <a:tcPr marT="45726" marB="45726"/>
                </a:tc>
              </a:tr>
              <a:tr h="365760">
                <a:tc>
                  <a:txBody>
                    <a:bodyPr/>
                    <a:lstStyle/>
                    <a:p>
                      <a:r>
                        <a:rPr lang="en-US" altLang="zh-CN" sz="1800" b="1" dirty="0">
                          <a:latin typeface="Times New Roman" panose="02020603050405020304" pitchFamily="18" charset="0"/>
                          <a:cs typeface="Times New Roman" panose="02020603050405020304" pitchFamily="18" charset="0"/>
                        </a:rPr>
                        <a:t>286</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1982</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r"/>
                      <a:r>
                        <a:rPr lang="en-US" altLang="zh-CN" sz="1800" b="1" dirty="0">
                          <a:latin typeface="Times New Roman" panose="02020603050405020304" pitchFamily="18" charset="0"/>
                          <a:cs typeface="Times New Roman" panose="02020603050405020304" pitchFamily="18" charset="0"/>
                        </a:rPr>
                        <a:t>120,000</a:t>
                      </a:r>
                      <a:endParaRPr lang="en-US" altLang="zh-CN" sz="1800" b="1" dirty="0">
                        <a:latin typeface="Times New Roman" panose="02020603050405020304" pitchFamily="18" charset="0"/>
                        <a:cs typeface="Times New Roman" panose="02020603050405020304" pitchFamily="18" charset="0"/>
                      </a:endParaRPr>
                    </a:p>
                  </a:txBody>
                  <a:tcPr marT="45726" marB="45726"/>
                </a:tc>
              </a:tr>
              <a:tr h="365760">
                <a:tc>
                  <a:txBody>
                    <a:bodyPr/>
                    <a:lstStyle/>
                    <a:p>
                      <a:r>
                        <a:rPr lang="en-US" altLang="zh-CN" sz="1800" b="1" dirty="0">
                          <a:latin typeface="Times New Roman" panose="02020603050405020304" pitchFamily="18" charset="0"/>
                          <a:cs typeface="Times New Roman" panose="02020603050405020304" pitchFamily="18" charset="0"/>
                        </a:rPr>
                        <a:t>386</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1985</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r"/>
                      <a:r>
                        <a:rPr lang="en-US" altLang="zh-CN" sz="1800" b="1" dirty="0">
                          <a:latin typeface="Times New Roman" panose="02020603050405020304" pitchFamily="18" charset="0"/>
                          <a:cs typeface="Times New Roman" panose="02020603050405020304" pitchFamily="18" charset="0"/>
                        </a:rPr>
                        <a:t>275,000</a:t>
                      </a:r>
                      <a:endParaRPr lang="en-US" altLang="zh-CN" sz="1800" b="1" dirty="0">
                        <a:latin typeface="Times New Roman" panose="02020603050405020304" pitchFamily="18" charset="0"/>
                        <a:cs typeface="Times New Roman" panose="02020603050405020304" pitchFamily="18" charset="0"/>
                      </a:endParaRPr>
                    </a:p>
                  </a:txBody>
                  <a:tcPr marT="45726" marB="45726"/>
                </a:tc>
              </a:tr>
              <a:tr h="365760">
                <a:tc>
                  <a:txBody>
                    <a:bodyPr/>
                    <a:lstStyle/>
                    <a:p>
                      <a:r>
                        <a:rPr lang="en-US" altLang="zh-CN" sz="1800" b="1" dirty="0">
                          <a:latin typeface="Times New Roman" panose="02020603050405020304" pitchFamily="18" charset="0"/>
                          <a:cs typeface="Times New Roman" panose="02020603050405020304" pitchFamily="18" charset="0"/>
                        </a:rPr>
                        <a:t>486</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1989</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r"/>
                      <a:r>
                        <a:rPr lang="en-US" altLang="zh-CN" sz="1800" b="1" dirty="0">
                          <a:latin typeface="Times New Roman" panose="02020603050405020304" pitchFamily="18" charset="0"/>
                          <a:cs typeface="Times New Roman" panose="02020603050405020304" pitchFamily="18" charset="0"/>
                        </a:rPr>
                        <a:t>1,180,000</a:t>
                      </a:r>
                      <a:endParaRPr lang="en-US" altLang="zh-CN" sz="1800" b="1" dirty="0">
                        <a:latin typeface="Times New Roman" panose="02020603050405020304" pitchFamily="18" charset="0"/>
                        <a:cs typeface="Times New Roman" panose="02020603050405020304" pitchFamily="18" charset="0"/>
                      </a:endParaRPr>
                    </a:p>
                  </a:txBody>
                  <a:tcPr marT="45726" marB="45726"/>
                </a:tc>
              </a:tr>
              <a:tr h="365760">
                <a:tc>
                  <a:txBody>
                    <a:bodyPr/>
                    <a:lstStyle/>
                    <a:p>
                      <a:r>
                        <a:rPr lang="en-US" altLang="zh-CN" sz="1800" b="1" dirty="0">
                          <a:latin typeface="Times New Roman" panose="02020603050405020304" pitchFamily="18" charset="0"/>
                          <a:cs typeface="Times New Roman" panose="02020603050405020304" pitchFamily="18" charset="0"/>
                        </a:rPr>
                        <a:t>Pentium</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1993</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r"/>
                      <a:r>
                        <a:rPr lang="en-US" altLang="zh-CN" sz="1800" b="1" dirty="0">
                          <a:latin typeface="Times New Roman" panose="02020603050405020304" pitchFamily="18" charset="0"/>
                          <a:cs typeface="Times New Roman" panose="02020603050405020304" pitchFamily="18" charset="0"/>
                        </a:rPr>
                        <a:t>3,100,000</a:t>
                      </a:r>
                      <a:endParaRPr lang="en-US" altLang="zh-CN" sz="1800" b="1" dirty="0">
                        <a:latin typeface="Times New Roman" panose="02020603050405020304" pitchFamily="18" charset="0"/>
                        <a:cs typeface="Times New Roman" panose="02020603050405020304" pitchFamily="18" charset="0"/>
                      </a:endParaRPr>
                    </a:p>
                  </a:txBody>
                  <a:tcPr marT="45726" marB="45726"/>
                </a:tc>
              </a:tr>
              <a:tr h="36576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b="1" dirty="0">
                          <a:latin typeface="Times New Roman" panose="02020603050405020304" pitchFamily="18" charset="0"/>
                          <a:cs typeface="Times New Roman" panose="02020603050405020304" pitchFamily="18" charset="0"/>
                        </a:rPr>
                        <a:t>Pentium</a:t>
                      </a:r>
                      <a:r>
                        <a:rPr lang="zh-CN" altLang="en-US" sz="1800" b="1" baseline="0" dirty="0">
                          <a:latin typeface="Times New Roman" panose="02020603050405020304" pitchFamily="18" charset="0"/>
                          <a:cs typeface="Times New Roman" panose="02020603050405020304" pitchFamily="18" charset="0"/>
                        </a:rPr>
                        <a:t> </a:t>
                      </a:r>
                      <a:r>
                        <a:rPr lang="en-US" altLang="zh-CN" sz="1800" b="1" baseline="0" dirty="0">
                          <a:latin typeface="Times New Roman" panose="02020603050405020304" pitchFamily="18" charset="0"/>
                          <a:cs typeface="Times New Roman" panose="02020603050405020304" pitchFamily="18" charset="0"/>
                        </a:rPr>
                        <a:t>II</a:t>
                      </a:r>
                      <a:endParaRPr lang="zh-CN" altLang="en-US"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1997</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r"/>
                      <a:r>
                        <a:rPr lang="en-US" altLang="zh-CN" sz="1800" b="1" dirty="0">
                          <a:latin typeface="Times New Roman" panose="02020603050405020304" pitchFamily="18" charset="0"/>
                          <a:cs typeface="Times New Roman" panose="02020603050405020304" pitchFamily="18" charset="0"/>
                        </a:rPr>
                        <a:t>7,500,000</a:t>
                      </a:r>
                      <a:endParaRPr lang="en-US" altLang="zh-CN" sz="1800" b="1" dirty="0">
                        <a:latin typeface="Times New Roman" panose="02020603050405020304" pitchFamily="18" charset="0"/>
                        <a:cs typeface="Times New Roman" panose="02020603050405020304" pitchFamily="18" charset="0"/>
                      </a:endParaRPr>
                    </a:p>
                  </a:txBody>
                  <a:tcPr marT="45726" marB="45726"/>
                </a:tc>
              </a:tr>
              <a:tr h="36576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b="1" dirty="0">
                          <a:latin typeface="Times New Roman" panose="02020603050405020304" pitchFamily="18" charset="0"/>
                          <a:cs typeface="Times New Roman" panose="02020603050405020304" pitchFamily="18" charset="0"/>
                        </a:rPr>
                        <a:t>Pentium</a:t>
                      </a:r>
                      <a:r>
                        <a:rPr lang="zh-CN" altLang="en-US" sz="1800" b="1" baseline="0" dirty="0">
                          <a:latin typeface="Times New Roman" panose="02020603050405020304" pitchFamily="18" charset="0"/>
                          <a:cs typeface="Times New Roman" panose="02020603050405020304" pitchFamily="18" charset="0"/>
                        </a:rPr>
                        <a:t> </a:t>
                      </a:r>
                      <a:r>
                        <a:rPr lang="en-US" altLang="zh-CN" sz="1800" b="1" baseline="0" dirty="0">
                          <a:latin typeface="Times New Roman" panose="02020603050405020304" pitchFamily="18" charset="0"/>
                          <a:cs typeface="Times New Roman" panose="02020603050405020304" pitchFamily="18" charset="0"/>
                        </a:rPr>
                        <a:t>III</a:t>
                      </a:r>
                      <a:endParaRPr lang="zh-CN" altLang="en-US"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1999</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r"/>
                      <a:r>
                        <a:rPr lang="en-US" altLang="zh-CN" sz="1800" b="1" dirty="0">
                          <a:latin typeface="Times New Roman" panose="02020603050405020304" pitchFamily="18" charset="0"/>
                          <a:cs typeface="Times New Roman" panose="02020603050405020304" pitchFamily="18" charset="0"/>
                        </a:rPr>
                        <a:t>24,000,000</a:t>
                      </a:r>
                      <a:endParaRPr lang="en-US" altLang="zh-CN" sz="1800" b="1" dirty="0">
                        <a:latin typeface="Times New Roman" panose="02020603050405020304" pitchFamily="18" charset="0"/>
                        <a:cs typeface="Times New Roman" panose="02020603050405020304" pitchFamily="18" charset="0"/>
                      </a:endParaRPr>
                    </a:p>
                  </a:txBody>
                  <a:tcPr marT="45726" marB="45726"/>
                </a:tc>
              </a:tr>
              <a:tr h="36576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b="1" dirty="0">
                          <a:latin typeface="Times New Roman" panose="02020603050405020304" pitchFamily="18" charset="0"/>
                          <a:cs typeface="Times New Roman" panose="02020603050405020304" pitchFamily="18" charset="0"/>
                        </a:rPr>
                        <a:t>Pentium</a:t>
                      </a:r>
                      <a:r>
                        <a:rPr lang="zh-CN" altLang="en-US" sz="1800" b="1" baseline="0" dirty="0">
                          <a:latin typeface="Times New Roman" panose="02020603050405020304" pitchFamily="18" charset="0"/>
                          <a:cs typeface="Times New Roman" panose="02020603050405020304" pitchFamily="18" charset="0"/>
                        </a:rPr>
                        <a:t> </a:t>
                      </a:r>
                      <a:r>
                        <a:rPr lang="en-US" altLang="zh-CN" sz="1800" b="1" baseline="0" dirty="0">
                          <a:latin typeface="Times New Roman" panose="02020603050405020304" pitchFamily="18" charset="0"/>
                          <a:cs typeface="Times New Roman" panose="02020603050405020304" pitchFamily="18" charset="0"/>
                        </a:rPr>
                        <a:t> 4</a:t>
                      </a:r>
                      <a:endParaRPr lang="zh-CN" altLang="en-US"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2000</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r"/>
                      <a:r>
                        <a:rPr lang="en-US" altLang="zh-CN" sz="1800" b="1" dirty="0">
                          <a:latin typeface="Times New Roman" panose="02020603050405020304" pitchFamily="18" charset="0"/>
                          <a:cs typeface="Times New Roman" panose="02020603050405020304" pitchFamily="18" charset="0"/>
                        </a:rPr>
                        <a:t>42,000,000</a:t>
                      </a:r>
                      <a:endParaRPr lang="en-US" altLang="zh-CN" sz="1800" b="1" dirty="0">
                        <a:latin typeface="Times New Roman" panose="02020603050405020304" pitchFamily="18" charset="0"/>
                        <a:cs typeface="Times New Roman" panose="02020603050405020304" pitchFamily="18" charset="0"/>
                      </a:endParaRPr>
                    </a:p>
                  </a:txBody>
                  <a:tcPr marT="45726" marB="45726"/>
                </a:tc>
              </a:tr>
              <a:tr h="365760">
                <a:tc>
                  <a:txBody>
                    <a:bodyPr/>
                    <a:lstStyle/>
                    <a:p>
                      <a:r>
                        <a:rPr lang="en-US" altLang="zh-CN" sz="1800" b="1" dirty="0">
                          <a:latin typeface="Times New Roman" panose="02020603050405020304" pitchFamily="18" charset="0"/>
                          <a:cs typeface="Times New Roman" panose="02020603050405020304" pitchFamily="18" charset="0"/>
                        </a:rPr>
                        <a:t>Itanium</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2002</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r"/>
                      <a:r>
                        <a:rPr lang="en-US" altLang="zh-CN" sz="1800" b="1" dirty="0">
                          <a:latin typeface="Times New Roman" panose="02020603050405020304" pitchFamily="18" charset="0"/>
                          <a:cs typeface="Times New Roman" panose="02020603050405020304" pitchFamily="18" charset="0"/>
                        </a:rPr>
                        <a:t>220,000,000</a:t>
                      </a:r>
                      <a:endParaRPr lang="en-US" altLang="zh-CN" sz="1800" b="1" dirty="0">
                        <a:latin typeface="Times New Roman" panose="02020603050405020304" pitchFamily="18" charset="0"/>
                        <a:cs typeface="Times New Roman" panose="02020603050405020304" pitchFamily="18" charset="0"/>
                      </a:endParaRPr>
                    </a:p>
                  </a:txBody>
                  <a:tcPr marT="45726" marB="45726"/>
                </a:tc>
              </a:tr>
              <a:tr h="36576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b="1" dirty="0">
                          <a:latin typeface="Times New Roman" panose="02020603050405020304" pitchFamily="18" charset="0"/>
                          <a:cs typeface="Times New Roman" panose="02020603050405020304" pitchFamily="18" charset="0"/>
                        </a:rPr>
                        <a:t>Itanium</a:t>
                      </a:r>
                      <a:r>
                        <a:rPr lang="zh-CN" altLang="en-US" sz="1800" b="1" baseline="0" dirty="0">
                          <a:latin typeface="Times New Roman" panose="02020603050405020304" pitchFamily="18" charset="0"/>
                          <a:cs typeface="Times New Roman" panose="02020603050405020304" pitchFamily="18" charset="0"/>
                        </a:rPr>
                        <a:t> </a:t>
                      </a:r>
                      <a:r>
                        <a:rPr lang="en-US" altLang="zh-CN" sz="1800" b="1" baseline="0" dirty="0">
                          <a:latin typeface="Times New Roman" panose="02020603050405020304" pitchFamily="18" charset="0"/>
                          <a:cs typeface="Times New Roman" panose="02020603050405020304" pitchFamily="18" charset="0"/>
                        </a:rPr>
                        <a:t>2</a:t>
                      </a:r>
                      <a:endParaRPr lang="zh-CN" altLang="en-US" sz="1800" b="1"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altLang="zh-CN" sz="1800" b="1" dirty="0">
                          <a:latin typeface="Times New Roman" panose="02020603050405020304" pitchFamily="18" charset="0"/>
                          <a:cs typeface="Times New Roman" panose="02020603050405020304" pitchFamily="18" charset="0"/>
                        </a:rPr>
                        <a:t>2003</a:t>
                      </a:r>
                      <a:endParaRPr lang="en-US" altLang="zh-CN" sz="1800" b="1" dirty="0">
                        <a:latin typeface="Times New Roman" panose="02020603050405020304" pitchFamily="18" charset="0"/>
                        <a:cs typeface="Times New Roman" panose="02020603050405020304" pitchFamily="18" charset="0"/>
                      </a:endParaRPr>
                    </a:p>
                  </a:txBody>
                  <a:tcPr marT="45726" marB="45726"/>
                </a:tc>
                <a:tc>
                  <a:txBody>
                    <a:bodyPr/>
                    <a:lstStyle/>
                    <a:p>
                      <a:pPr algn="r"/>
                      <a:r>
                        <a:rPr lang="en-US" altLang="zh-CN" sz="1800" b="1" dirty="0">
                          <a:latin typeface="Times New Roman" panose="02020603050405020304" pitchFamily="18" charset="0"/>
                          <a:cs typeface="Times New Roman" panose="02020603050405020304" pitchFamily="18" charset="0"/>
                        </a:rPr>
                        <a:t>410,000,000</a:t>
                      </a:r>
                      <a:endParaRPr lang="en-US" altLang="zh-CN" sz="1800" b="1" dirty="0">
                        <a:latin typeface="Times New Roman" panose="02020603050405020304" pitchFamily="18" charset="0"/>
                        <a:cs typeface="Times New Roman" panose="02020603050405020304" pitchFamily="18" charset="0"/>
                      </a:endParaRPr>
                    </a:p>
                  </a:txBody>
                  <a:tcPr marT="45726" marB="45726"/>
                </a:tc>
              </a:tr>
            </a:tbl>
          </a:graphicData>
        </a:graphic>
      </p:graphicFrame>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73760" y="2049463"/>
            <a:ext cx="7396480" cy="3322955"/>
          </a:xfrm>
          <a:prstGeom prst="rect">
            <a:avLst/>
          </a:prstGeom>
          <a:noFill/>
        </p:spPr>
        <p:txBody>
          <a:bodyPr wrap="square" rtlCol="0" anchor="t">
            <a:spAutoFit/>
          </a:bodyPr>
          <a:lstStyle/>
          <a:p>
            <a:pPr marL="0" indent="0" eaLnBrk="1" latinLnBrk="0" hangingPunct="1">
              <a:lnSpc>
                <a:spcPct val="150000"/>
              </a:lnSpc>
            </a:pPr>
            <a:r>
              <a:rPr lang="zh-CN" altLang="en-US" sz="2800" b="1">
                <a:latin typeface="Times New Roman" panose="02020603050405020304" pitchFamily="18" charset="0"/>
                <a:cs typeface="Times New Roman" panose="02020603050405020304" pitchFamily="18" charset="0"/>
                <a:sym typeface="+mn-ea"/>
              </a:rPr>
              <a:t>xdata</a:t>
            </a:r>
            <a:r>
              <a:rPr lang="en-US" altLang="zh-CN" sz="2800" b="1">
                <a:latin typeface="Times New Roman" panose="02020603050405020304" pitchFamily="18" charset="0"/>
                <a:cs typeface="Times New Roman" panose="02020603050405020304" pitchFamily="18" charset="0"/>
                <a:sym typeface="+mn-ea"/>
              </a:rPr>
              <a:t>=[1 2 4 8 12 15 19 23 27 29 30 32 33</a:t>
            </a:r>
            <a:r>
              <a:rPr lang="zh-CN" altLang="en-US" sz="2800" b="1">
                <a:latin typeface="Times New Roman" panose="02020603050405020304" pitchFamily="18" charset="0"/>
                <a:cs typeface="Times New Roman" panose="02020603050405020304" pitchFamily="18" charset="0"/>
                <a:sym typeface="+mn-ea"/>
              </a:rPr>
              <a:t>]</a:t>
            </a:r>
            <a:r>
              <a:rPr lang="en-US" altLang="zh-CN" sz="2800" b="1">
                <a:latin typeface="Times New Roman" panose="02020603050405020304" pitchFamily="18" charset="0"/>
                <a:cs typeface="Times New Roman" panose="02020603050405020304" pitchFamily="18" charset="0"/>
                <a:sym typeface="+mn-ea"/>
              </a:rPr>
              <a:t>;</a:t>
            </a:r>
            <a:endParaRPr lang="zh-CN" altLang="en-US" sz="2800" b="1">
              <a:latin typeface="Times New Roman" panose="02020603050405020304" pitchFamily="18" charset="0"/>
              <a:ea typeface="宋体" panose="02010600030101010101" pitchFamily="2" charset="-122"/>
              <a:cs typeface="Times New Roman" panose="02020603050405020304" pitchFamily="18" charset="0"/>
            </a:endParaRPr>
          </a:p>
          <a:p>
            <a:pPr marL="0" indent="0" eaLnBrk="1" latinLnBrk="0" hangingPunct="1">
              <a:lnSpc>
                <a:spcPct val="150000"/>
              </a:lnSpc>
            </a:pPr>
            <a:r>
              <a:rPr lang="zh-CN" altLang="en-US" sz="2800" b="1">
                <a:latin typeface="Times New Roman" panose="02020603050405020304" pitchFamily="18" charset="0"/>
                <a:cs typeface="Times New Roman" panose="02020603050405020304" pitchFamily="18" charset="0"/>
                <a:sym typeface="+mn-ea"/>
              </a:rPr>
              <a:t>ydata=[2250</a:t>
            </a:r>
            <a:r>
              <a:rPr lang="en-US" altLang="zh-CN" sz="2800" b="1">
                <a:latin typeface="Times New Roman" panose="02020603050405020304" pitchFamily="18" charset="0"/>
                <a:cs typeface="Times New Roman" panose="02020603050405020304" pitchFamily="18" charset="0"/>
                <a:sym typeface="+mn-ea"/>
              </a:rPr>
              <a:t> </a:t>
            </a:r>
            <a:r>
              <a:rPr lang="zh-CN" altLang="en-US" sz="2800" b="1">
                <a:latin typeface="Times New Roman" panose="02020603050405020304" pitchFamily="18" charset="0"/>
                <a:cs typeface="Times New Roman" panose="02020603050405020304" pitchFamily="18" charset="0"/>
                <a:sym typeface="+mn-ea"/>
              </a:rPr>
              <a:t>2500</a:t>
            </a:r>
            <a:r>
              <a:rPr lang="en-US" altLang="zh-CN" sz="2800" b="1">
                <a:latin typeface="Times New Roman" panose="02020603050405020304" pitchFamily="18" charset="0"/>
                <a:cs typeface="Times New Roman" panose="02020603050405020304" pitchFamily="18" charset="0"/>
                <a:sym typeface="+mn-ea"/>
              </a:rPr>
              <a:t> </a:t>
            </a:r>
            <a:r>
              <a:rPr lang="zh-CN" altLang="en-US" sz="2800" b="1">
                <a:latin typeface="Times New Roman" panose="02020603050405020304" pitchFamily="18" charset="0"/>
                <a:cs typeface="Times New Roman" panose="02020603050405020304" pitchFamily="18" charset="0"/>
                <a:sym typeface="+mn-ea"/>
              </a:rPr>
              <a:t>5000</a:t>
            </a:r>
            <a:r>
              <a:rPr lang="en-US" altLang="zh-CN" sz="2800" b="1">
                <a:latin typeface="Times New Roman" panose="02020603050405020304" pitchFamily="18" charset="0"/>
                <a:cs typeface="Times New Roman" panose="02020603050405020304" pitchFamily="18" charset="0"/>
                <a:sym typeface="+mn-ea"/>
              </a:rPr>
              <a:t> </a:t>
            </a:r>
            <a:r>
              <a:rPr lang="zh-CN" altLang="en-US" sz="2800" b="1">
                <a:latin typeface="Times New Roman" panose="02020603050405020304" pitchFamily="18" charset="0"/>
                <a:cs typeface="Times New Roman" panose="02020603050405020304" pitchFamily="18" charset="0"/>
                <a:sym typeface="+mn-ea"/>
              </a:rPr>
              <a:t>29000</a:t>
            </a:r>
            <a:r>
              <a:rPr lang="en-US" altLang="zh-CN" sz="2800" b="1">
                <a:latin typeface="Times New Roman" panose="02020603050405020304" pitchFamily="18" charset="0"/>
                <a:cs typeface="Times New Roman" panose="02020603050405020304" pitchFamily="18" charset="0"/>
                <a:sym typeface="+mn-ea"/>
              </a:rPr>
              <a:t> </a:t>
            </a:r>
            <a:r>
              <a:rPr lang="zh-CN" altLang="en-US" sz="2800" b="1">
                <a:latin typeface="Times New Roman" panose="02020603050405020304" pitchFamily="18" charset="0"/>
                <a:cs typeface="Times New Roman" panose="02020603050405020304" pitchFamily="18" charset="0"/>
                <a:sym typeface="+mn-ea"/>
              </a:rPr>
              <a:t>120000</a:t>
            </a:r>
            <a:r>
              <a:rPr lang="en-US" altLang="zh-CN" sz="2800" b="1">
                <a:latin typeface="Times New Roman" panose="02020603050405020304" pitchFamily="18" charset="0"/>
                <a:cs typeface="Times New Roman" panose="02020603050405020304" pitchFamily="18" charset="0"/>
                <a:sym typeface="+mn-ea"/>
              </a:rPr>
              <a:t> </a:t>
            </a:r>
            <a:r>
              <a:rPr lang="zh-CN" altLang="en-US" sz="2800" b="1">
                <a:latin typeface="Times New Roman" panose="02020603050405020304" pitchFamily="18" charset="0"/>
                <a:cs typeface="Times New Roman" panose="02020603050405020304" pitchFamily="18" charset="0"/>
                <a:sym typeface="+mn-ea"/>
              </a:rPr>
              <a:t>275000</a:t>
            </a:r>
            <a:r>
              <a:rPr lang="en-US" altLang="zh-CN" sz="2800" b="1">
                <a:latin typeface="Times New Roman" panose="02020603050405020304" pitchFamily="18" charset="0"/>
                <a:cs typeface="Times New Roman" panose="02020603050405020304" pitchFamily="18" charset="0"/>
                <a:sym typeface="+mn-ea"/>
              </a:rPr>
              <a:t> </a:t>
            </a:r>
            <a:r>
              <a:rPr lang="zh-CN" altLang="en-US" sz="2800" b="1">
                <a:latin typeface="Times New Roman" panose="02020603050405020304" pitchFamily="18" charset="0"/>
                <a:cs typeface="Times New Roman" panose="02020603050405020304" pitchFamily="18" charset="0"/>
                <a:sym typeface="+mn-ea"/>
              </a:rPr>
              <a:t>1180000</a:t>
            </a:r>
            <a:r>
              <a:rPr lang="en-US" altLang="zh-CN" sz="2800" b="1">
                <a:latin typeface="Times New Roman" panose="02020603050405020304" pitchFamily="18" charset="0"/>
                <a:cs typeface="Times New Roman" panose="02020603050405020304" pitchFamily="18" charset="0"/>
                <a:sym typeface="+mn-ea"/>
              </a:rPr>
              <a:t> </a:t>
            </a:r>
            <a:r>
              <a:rPr lang="zh-CN" altLang="en-US" sz="2800" b="1">
                <a:latin typeface="Times New Roman" panose="02020603050405020304" pitchFamily="18" charset="0"/>
                <a:cs typeface="Times New Roman" panose="02020603050405020304" pitchFamily="18" charset="0"/>
                <a:sym typeface="+mn-ea"/>
              </a:rPr>
              <a:t>3100000</a:t>
            </a:r>
            <a:r>
              <a:rPr lang="en-US" altLang="zh-CN" sz="2800" b="1">
                <a:latin typeface="Times New Roman" panose="02020603050405020304" pitchFamily="18" charset="0"/>
                <a:cs typeface="Times New Roman" panose="02020603050405020304" pitchFamily="18" charset="0"/>
                <a:sym typeface="+mn-ea"/>
              </a:rPr>
              <a:t> </a:t>
            </a:r>
            <a:r>
              <a:rPr lang="zh-CN" altLang="en-US" sz="2800" b="1">
                <a:latin typeface="Times New Roman" panose="02020603050405020304" pitchFamily="18" charset="0"/>
                <a:cs typeface="Times New Roman" panose="02020603050405020304" pitchFamily="18" charset="0"/>
                <a:sym typeface="+mn-ea"/>
              </a:rPr>
              <a:t>7500000</a:t>
            </a:r>
            <a:r>
              <a:rPr lang="en-US" altLang="zh-CN" sz="2800" b="1">
                <a:latin typeface="Times New Roman" panose="02020603050405020304" pitchFamily="18" charset="0"/>
                <a:cs typeface="Times New Roman" panose="02020603050405020304" pitchFamily="18" charset="0"/>
                <a:sym typeface="+mn-ea"/>
              </a:rPr>
              <a:t> </a:t>
            </a:r>
            <a:r>
              <a:rPr lang="zh-CN" altLang="en-US" sz="2800" b="1">
                <a:latin typeface="Times New Roman" panose="02020603050405020304" pitchFamily="18" charset="0"/>
                <a:cs typeface="Times New Roman" panose="02020603050405020304" pitchFamily="18" charset="0"/>
                <a:sym typeface="+mn-ea"/>
              </a:rPr>
              <a:t>24000000</a:t>
            </a:r>
            <a:r>
              <a:rPr lang="en-US" altLang="zh-CN" sz="2800" b="1">
                <a:latin typeface="Times New Roman" panose="02020603050405020304" pitchFamily="18" charset="0"/>
                <a:cs typeface="Times New Roman" panose="02020603050405020304" pitchFamily="18" charset="0"/>
                <a:sym typeface="+mn-ea"/>
              </a:rPr>
              <a:t> </a:t>
            </a:r>
            <a:r>
              <a:rPr lang="zh-CN" altLang="en-US" sz="2800" b="1">
                <a:latin typeface="Times New Roman" panose="02020603050405020304" pitchFamily="18" charset="0"/>
                <a:cs typeface="Times New Roman" panose="02020603050405020304" pitchFamily="18" charset="0"/>
                <a:sym typeface="+mn-ea"/>
              </a:rPr>
              <a:t>42000000</a:t>
            </a:r>
            <a:r>
              <a:rPr lang="en-US" altLang="zh-CN" sz="2800" b="1">
                <a:latin typeface="Times New Roman" panose="02020603050405020304" pitchFamily="18" charset="0"/>
                <a:cs typeface="Times New Roman" panose="02020603050405020304" pitchFamily="18" charset="0"/>
                <a:sym typeface="+mn-ea"/>
              </a:rPr>
              <a:t> </a:t>
            </a:r>
            <a:r>
              <a:rPr lang="zh-CN" altLang="en-US" sz="2800" b="1">
                <a:latin typeface="Times New Roman" panose="02020603050405020304" pitchFamily="18" charset="0"/>
                <a:cs typeface="Times New Roman" panose="02020603050405020304" pitchFamily="18" charset="0"/>
                <a:sym typeface="+mn-ea"/>
              </a:rPr>
              <a:t>220000000</a:t>
            </a:r>
            <a:r>
              <a:rPr lang="en-US" altLang="zh-CN" sz="2800" b="1">
                <a:latin typeface="Times New Roman" panose="02020603050405020304" pitchFamily="18" charset="0"/>
                <a:cs typeface="Times New Roman" panose="02020603050405020304" pitchFamily="18" charset="0"/>
                <a:sym typeface="+mn-ea"/>
              </a:rPr>
              <a:t> </a:t>
            </a:r>
            <a:r>
              <a:rPr lang="zh-CN" altLang="en-US" sz="2800" b="1">
                <a:latin typeface="Times New Roman" panose="02020603050405020304" pitchFamily="18" charset="0"/>
                <a:cs typeface="Times New Roman" panose="02020603050405020304" pitchFamily="18" charset="0"/>
                <a:sym typeface="+mn-ea"/>
              </a:rPr>
              <a:t>410000000]</a:t>
            </a:r>
            <a:r>
              <a:rPr lang="en-US" altLang="zh-CN" sz="2800" b="1">
                <a:latin typeface="Times New Roman" panose="02020603050405020304" pitchFamily="18" charset="0"/>
                <a:cs typeface="Times New Roman" panose="02020603050405020304" pitchFamily="18" charset="0"/>
                <a:sym typeface="+mn-ea"/>
              </a:rPr>
              <a:t>;</a:t>
            </a:r>
            <a:endParaRPr lang="en-US" altLang="zh-CN" sz="2800" b="1">
              <a:latin typeface="Times New Roman" panose="02020603050405020304" pitchFamily="18" charset="0"/>
              <a:cs typeface="Times New Roman" panose="02020603050405020304" pitchFamily="18" charset="0"/>
              <a:sym typeface="+mn-ea"/>
            </a:endParaRPr>
          </a:p>
          <a:p>
            <a:pPr marL="0" indent="0" eaLnBrk="1" latinLnBrk="0" hangingPunct="1">
              <a:lnSpc>
                <a:spcPct val="150000"/>
              </a:lnSpc>
            </a:pPr>
            <a:r>
              <a:rPr lang="en-US" sz="2800" b="1" dirty="0">
                <a:latin typeface="Times New Roman" panose="02020603050405020304" pitchFamily="18" charset="0"/>
                <a:cs typeface="Times New Roman" panose="02020603050405020304" pitchFamily="18" charset="0"/>
                <a:sym typeface="+mn-ea"/>
              </a:rPr>
              <a:t>cftools</a:t>
            </a:r>
            <a:endParaRPr lang="en-US" altLang="zh-CN" sz="2800" b="1">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8E6C2F5-77F5-4C60-BFA6-857E87A60685}"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358775" y="2165350"/>
            <a:ext cx="8426450" cy="2527300"/>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文本框 1"/>
          <p:cNvSpPr txBox="1">
            <a:spLocks noChangeArrowheads="1"/>
          </p:cNvSpPr>
          <p:nvPr/>
        </p:nvSpPr>
        <p:spPr bwMode="auto">
          <a:xfrm>
            <a:off x="243840" y="1483995"/>
            <a:ext cx="867664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r>
              <a:rPr lang="en-US" altLang="zh-CN" sz="2800" dirty="0"/>
              <a:t>These are two very different ways of viewing the world, with some events following a Gaussian distribution (classic example: the heights of individual human beings) and other events following a Power (i.e., Pareto) distribution (classic example: the wealth of individual human beings).</a:t>
            </a:r>
            <a:endParaRPr lang="en-US" altLang="zh-CN" sz="2800" dirty="0"/>
          </a:p>
        </p:txBody>
      </p:sp>
      <p:sp>
        <p:nvSpPr>
          <p:cNvPr id="27651" name="文本框 2"/>
          <p:cNvSpPr txBox="1">
            <a:spLocks noChangeArrowheads="1"/>
          </p:cNvSpPr>
          <p:nvPr/>
        </p:nvSpPr>
        <p:spPr bwMode="auto">
          <a:xfrm>
            <a:off x="0" y="80010"/>
            <a:ext cx="3311525" cy="72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r>
              <a:rPr lang="en-US" altLang="zh-CN" dirty="0">
                <a:solidFill>
                  <a:schemeClr val="bg1"/>
                </a:solidFill>
              </a:rPr>
              <a:t>Power Law</a:t>
            </a:r>
            <a:endParaRPr lang="en-US" altLang="zh-CN" dirty="0">
              <a:solidFill>
                <a:schemeClr val="bg1"/>
              </a:solidFill>
            </a:endParaRPr>
          </a:p>
        </p:txBody>
      </p:sp>
      <p:sp>
        <p:nvSpPr>
          <p:cNvPr id="5" name="文本框 1"/>
          <p:cNvSpPr txBox="1">
            <a:spLocks noChangeArrowheads="1"/>
          </p:cNvSpPr>
          <p:nvPr/>
        </p:nvSpPr>
        <p:spPr bwMode="auto">
          <a:xfrm>
            <a:off x="243840" y="4622800"/>
            <a:ext cx="842518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14350" indent="-514350">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marL="285750" indent="-285750">
              <a:buFont typeface="Arial" panose="020B0604020202020204" pitchFamily="34" charset="0"/>
              <a:buChar char="•"/>
            </a:pPr>
            <a:r>
              <a:rPr lang="en-US" altLang="zh-CN" sz="2000" dirty="0">
                <a:hlinkClick r:id="rId1"/>
              </a:rPr>
              <a:t>https://en.wikipedia.org/wiki/Power_law</a:t>
            </a:r>
            <a:endParaRPr lang="en-US" altLang="zh-CN" sz="2000" dirty="0"/>
          </a:p>
          <a:p>
            <a:pPr marL="285750" indent="-285750">
              <a:buFont typeface="Arial" panose="020B0604020202020204" pitchFamily="34" charset="0"/>
              <a:buChar char="•"/>
            </a:pPr>
            <a:r>
              <a:rPr lang="en-US" altLang="zh-CN" sz="2000" dirty="0"/>
              <a:t>https://en.wikipedia.org/wiki/Kleiber%27s_law </a:t>
            </a:r>
            <a:r>
              <a:rPr lang="en-US" altLang="zh-CN" sz="2000" dirty="0" err="1"/>
              <a:t>Kleiber's</a:t>
            </a:r>
            <a:r>
              <a:rPr lang="en-US" altLang="zh-CN" sz="2000" dirty="0"/>
              <a:t> law(an animal's metabolic rate scales to the ¾ power of the animal's mass.)</a:t>
            </a:r>
            <a:endParaRPr lang="en-US" altLang="zh-CN" sz="2000" dirty="0"/>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5978" y="986790"/>
            <a:ext cx="4932045" cy="461665"/>
          </a:xfrm>
          <a:prstGeom prst="rect">
            <a:avLst/>
          </a:prstGeom>
          <a:noFill/>
        </p:spPr>
        <p:txBody>
          <a:bodyPr wrap="square" rtlCol="0" anchor="t">
            <a:spAutoFit/>
          </a:bodyPr>
          <a:lstStyle/>
          <a:p>
            <a:pPr eaLnBrk="1" hangingPunct="1">
              <a:buFont typeface="Wingdings" panose="05000000000000000000" pitchFamily="2" charset="2"/>
              <a:buNone/>
            </a:pPr>
            <a:r>
              <a:rPr lang="en-US" altLang="zh-CN" sz="2400" b="1" dirty="0">
                <a:latin typeface="Times New Roman" panose="02020603050405020304" pitchFamily="18" charset="0"/>
                <a:cs typeface="Times New Roman" panose="02020603050405020304" pitchFamily="18" charset="0"/>
                <a:sym typeface="+mn-ea"/>
              </a:rPr>
              <a:t>Fit the model </a:t>
            </a:r>
            <a:r>
              <a:rPr lang="en-US" altLang="zh-CN" sz="2400" b="1" i="1" dirty="0">
                <a:latin typeface="Times New Roman" panose="02020603050405020304" pitchFamily="18" charset="0"/>
                <a:cs typeface="Times New Roman" panose="02020603050405020304" pitchFamily="18" charset="0"/>
                <a:sym typeface="+mn-ea"/>
              </a:rPr>
              <a:t>y</a:t>
            </a:r>
            <a:r>
              <a:rPr lang="en-US" altLang="zh-CN" sz="2400" b="1" dirty="0">
                <a:latin typeface="Times New Roman" panose="02020603050405020304" pitchFamily="18" charset="0"/>
                <a:cs typeface="Times New Roman" panose="02020603050405020304" pitchFamily="18" charset="0"/>
                <a:sym typeface="+mn-ea"/>
              </a:rPr>
              <a:t> </a:t>
            </a:r>
            <a:r>
              <a:rPr lang="en-US" altLang="zh-CN" sz="2400" b="1">
                <a:latin typeface="Times New Roman" panose="02020603050405020304" pitchFamily="18" charset="0"/>
                <a:cs typeface="Times New Roman" panose="02020603050405020304" pitchFamily="18" charset="0"/>
                <a:sym typeface="+mn-ea"/>
              </a:rPr>
              <a:t>= </a:t>
            </a:r>
            <a:r>
              <a:rPr lang="en-US" altLang="zh-CN" sz="2400" b="1" i="1">
                <a:latin typeface="Times New Roman" panose="02020603050405020304" pitchFamily="18" charset="0"/>
                <a:cs typeface="Times New Roman" panose="02020603050405020304" pitchFamily="18" charset="0"/>
                <a:sym typeface="+mn-ea"/>
              </a:rPr>
              <a:t>c</a:t>
            </a:r>
            <a:r>
              <a:rPr lang="en-US" altLang="zh-CN" sz="2400" b="1">
                <a:latin typeface="Times New Roman" panose="02020603050405020304" pitchFamily="18" charset="0"/>
                <a:cs typeface="Times New Roman" panose="02020603050405020304" pitchFamily="18" charset="0"/>
                <a:sym typeface="+mn-ea"/>
              </a:rPr>
              <a:t>(</a:t>
            </a:r>
            <a:r>
              <a:rPr lang="en-US" altLang="zh-CN" sz="2400" b="1" i="1">
                <a:latin typeface="Times New Roman" panose="02020603050405020304" pitchFamily="18" charset="0"/>
                <a:cs typeface="Times New Roman" panose="02020603050405020304" pitchFamily="18" charset="0"/>
                <a:sym typeface="+mn-ea"/>
              </a:rPr>
              <a:t>x</a:t>
            </a:r>
            <a:r>
              <a:rPr lang="en-US" altLang="zh-CN" sz="2400" b="1">
                <a:latin typeface="Times New Roman" panose="02020603050405020304" pitchFamily="18" charset="0"/>
                <a:cs typeface="Times New Roman" panose="02020603050405020304" pitchFamily="18" charset="0"/>
                <a:sym typeface="+mn-ea"/>
              </a:rPr>
              <a:t>)</a:t>
            </a:r>
            <a:r>
              <a:rPr lang="en-US" altLang="zh-CN" sz="2400" b="1" i="1" baseline="30000" dirty="0">
                <a:latin typeface="Times New Roman" panose="02020603050405020304" pitchFamily="18" charset="0"/>
                <a:cs typeface="Times New Roman" panose="02020603050405020304" pitchFamily="18" charset="0"/>
                <a:sym typeface="+mn-ea"/>
              </a:rPr>
              <a:t>α</a:t>
            </a:r>
            <a:r>
              <a:rPr lang="en-US" altLang="zh-CN" sz="2400" b="1" dirty="0">
                <a:latin typeface="Times New Roman" panose="02020603050405020304" pitchFamily="18" charset="0"/>
                <a:cs typeface="Times New Roman" panose="02020603050405020304" pitchFamily="18" charset="0"/>
                <a:sym typeface="+mn-ea"/>
              </a:rPr>
              <a:t> to the data.</a:t>
            </a:r>
            <a:endParaRPr lang="en-US" altLang="zh-CN" sz="2400" b="1" dirty="0">
              <a:latin typeface="Times New Roman" panose="02020603050405020304" pitchFamily="18" charset="0"/>
              <a:cs typeface="Times New Roman" panose="02020603050405020304" pitchFamily="18" charset="0"/>
              <a:sym typeface="+mn-ea"/>
            </a:endParaRPr>
          </a:p>
        </p:txBody>
      </p:sp>
      <p:sp>
        <p:nvSpPr>
          <p:cNvPr id="27651" name="文本框 2"/>
          <p:cNvSpPr txBox="1">
            <a:spLocks noChangeArrowheads="1"/>
          </p:cNvSpPr>
          <p:nvPr/>
        </p:nvSpPr>
        <p:spPr bwMode="auto">
          <a:xfrm>
            <a:off x="37465" y="43815"/>
            <a:ext cx="3311525"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r>
              <a:rPr lang="en-US" altLang="zh-CN" dirty="0">
                <a:solidFill>
                  <a:schemeClr val="bg1"/>
                </a:solidFill>
              </a:rPr>
              <a:t>Power Law</a:t>
            </a:r>
            <a:endParaRPr lang="zh-CN" altLang="en-US" dirty="0">
              <a:solidFill>
                <a:schemeClr val="bg1"/>
              </a:solidFill>
            </a:endParaRPr>
          </a:p>
        </p:txBody>
      </p:sp>
      <p:sp>
        <p:nvSpPr>
          <p:cNvPr id="3" name="文本框 2"/>
          <p:cNvSpPr txBox="1"/>
          <p:nvPr/>
        </p:nvSpPr>
        <p:spPr>
          <a:xfrm>
            <a:off x="767080" y="5696267"/>
            <a:ext cx="7567295"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https://mp.weixin.qq.com/s/-_gFm3mdvxUj5YKZZSfa3A</a:t>
            </a:r>
            <a:endParaRPr lang="zh-CN" altLang="en-US" sz="20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1115616" y="1628800"/>
            <a:ext cx="7038022" cy="3951960"/>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6858" y="2635250"/>
            <a:ext cx="8630285" cy="860425"/>
          </a:xfrm>
          <a:prstGeom prst="rect">
            <a:avLst/>
          </a:prstGeom>
        </p:spPr>
        <p:txBody>
          <a:bodyPr wrap="square">
            <a:spAutoFit/>
          </a:bodyPr>
          <a:lstStyle/>
          <a:p>
            <a:pPr algn="l"/>
            <a:r>
              <a:rPr kumimoji="1" lang="en-US" altLang="zh-CN" sz="3200" b="1" dirty="0">
                <a:latin typeface="Times New Roman" panose="02020603050405020304" pitchFamily="18" charset="0"/>
              </a:rPr>
              <a:t>(</a:t>
            </a:r>
            <a:r>
              <a:rPr kumimoji="1" lang="en-US" altLang="zh-CN" sz="3200" b="1" dirty="0">
                <a:latin typeface="Times New Roman" panose="02020603050405020304" pitchFamily="18" charset="0"/>
                <a:sym typeface="+mn-ea"/>
              </a:rPr>
              <a:t>4+</a:t>
            </a:r>
            <a:r>
              <a:rPr kumimoji="1" lang="en-US" altLang="zh-CN" sz="3200" b="1" dirty="0">
                <a:latin typeface="Times New Roman" panose="02020603050405020304" pitchFamily="18" charset="0"/>
              </a:rPr>
              <a:t>3*2</a:t>
            </a:r>
            <a:r>
              <a:rPr kumimoji="1" lang="en-US" altLang="zh-CN" sz="3200" b="1" baseline="30000" dirty="0">
                <a:solidFill>
                  <a:schemeClr val="tx1"/>
                </a:solidFill>
                <a:uFillTx/>
                <a:latin typeface="Times New Roman" panose="02020603050405020304" pitchFamily="18" charset="0"/>
              </a:rPr>
              <a:t>6</a:t>
            </a:r>
            <a:r>
              <a:rPr kumimoji="1" lang="en-US" altLang="zh-CN" sz="3200" b="1" dirty="0">
                <a:latin typeface="Times New Roman" panose="02020603050405020304" pitchFamily="18" charset="0"/>
              </a:rPr>
              <a:t>)/10=19.6 Uranus discovered by Herschel</a:t>
            </a:r>
            <a:endParaRPr kumimoji="1" lang="en-US" altLang="zh-CN" sz="3200" b="1" dirty="0">
              <a:latin typeface="Times New Roman" panose="02020603050405020304" pitchFamily="18" charset="0"/>
            </a:endParaRPr>
          </a:p>
          <a:p>
            <a:pPr algn="l"/>
            <a:endParaRPr lang="zh-CN" altLang="en-US" dirty="0"/>
          </a:p>
        </p:txBody>
      </p:sp>
      <p:sp>
        <p:nvSpPr>
          <p:cNvPr id="3" name="文本框 2"/>
          <p:cNvSpPr txBox="1"/>
          <p:nvPr/>
        </p:nvSpPr>
        <p:spPr>
          <a:xfrm>
            <a:off x="574675" y="3808730"/>
            <a:ext cx="7871460" cy="230695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a:latin typeface="Times New Roman" panose="02020603050405020304" pitchFamily="18" charset="0"/>
                <a:cs typeface="Times New Roman" panose="02020603050405020304" pitchFamily="18" charset="0"/>
              </a:rPr>
              <a:t>The Titius–Bode law was regarded as interesting, but of no great importance until the discovery of Uranus in 1781, which happens to fit into the series nearly exactly. The Titius–Bode law gained more credence with Herschel's 1781 discovery of Uranus near the predicted distance for a planet beyond Saturn.</a:t>
            </a:r>
            <a:endParaRPr lang="en-US" altLang="zh-CN" sz="2400" b="1">
              <a:latin typeface="Times New Roman" panose="02020603050405020304" pitchFamily="18" charset="0"/>
              <a:cs typeface="Times New Roman" panose="02020603050405020304" pitchFamily="18" charset="0"/>
            </a:endParaRPr>
          </a:p>
        </p:txBody>
      </p:sp>
      <p:sp>
        <p:nvSpPr>
          <p:cNvPr id="5" name="矩形 1"/>
          <p:cNvSpPr>
            <a:spLocks noChangeArrowheads="1"/>
          </p:cNvSpPr>
          <p:nvPr/>
        </p:nvSpPr>
        <p:spPr bwMode="auto">
          <a:xfrm>
            <a:off x="1790383" y="1411288"/>
            <a:ext cx="556323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algn="l"/>
            <a:r>
              <a:rPr lang="en-US" altLang="zh-CN" dirty="0"/>
              <a:t>Titius-Bode Law (</a:t>
            </a:r>
            <a:r>
              <a:rPr lang="en-US" altLang="zh-CN" dirty="0">
                <a:sym typeface="+mn-ea"/>
              </a:rPr>
              <a:t>4+</a:t>
            </a:r>
            <a:r>
              <a:rPr lang="en-US" altLang="zh-CN" dirty="0"/>
              <a:t>3*2ⁿ)/10</a:t>
            </a:r>
            <a:r>
              <a:rPr lang="zh-CN" altLang="en-US" dirty="0"/>
              <a:t>？</a:t>
            </a:r>
            <a:endParaRPr lang="en-US" altLang="zh-CN" dirty="0"/>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00760" y="5681345"/>
            <a:ext cx="71424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algn="ctr" eaLnBrk="1" hangingPunct="1">
              <a:buClr>
                <a:srgbClr val="FF0000"/>
              </a:buClr>
              <a:buFont typeface="Wingdings" panose="05000000000000000000" pitchFamily="2" charset="2"/>
              <a:buNone/>
            </a:pPr>
            <a:r>
              <a:rPr lang="en-US" altLang="zh-CN" sz="2400" b="1">
                <a:solidFill>
                  <a:srgbClr val="00B0F0"/>
                </a:solidFill>
                <a:ea typeface="黑体" panose="02010609060101010101" pitchFamily="49" charset="-122"/>
                <a:cs typeface="Times New Roman" panose="02020603050405020304" pitchFamily="18" charset="0"/>
              </a:rPr>
              <a:t>satisfy the conditions or not satisfy the conditions</a:t>
            </a:r>
            <a:endParaRPr lang="zh-CN" altLang="en-US" sz="2400" b="1">
              <a:solidFill>
                <a:srgbClr val="00B0F0"/>
              </a:solidFill>
              <a:ea typeface="黑体" panose="02010609060101010101" pitchFamily="49" charset="-122"/>
              <a:cs typeface="Times New Roman" panose="02020603050405020304" pitchFamily="18" charset="0"/>
            </a:endParaRPr>
          </a:p>
        </p:txBody>
      </p:sp>
      <p:sp>
        <p:nvSpPr>
          <p:cNvPr id="11" name="TextBox 10"/>
          <p:cNvSpPr txBox="1">
            <a:spLocks noChangeArrowheads="1"/>
          </p:cNvSpPr>
          <p:nvPr/>
        </p:nvSpPr>
        <p:spPr bwMode="auto">
          <a:xfrm>
            <a:off x="123190" y="2710815"/>
            <a:ext cx="87928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algn="ctr" eaLnBrk="1" hangingPunct="1">
              <a:buClr>
                <a:srgbClr val="FF0000"/>
              </a:buClr>
              <a:buFont typeface="Wingdings" panose="05000000000000000000" pitchFamily="2" charset="2"/>
              <a:buNone/>
            </a:pPr>
            <a:r>
              <a:rPr lang="zh-CN" altLang="en-US" sz="3600">
                <a:solidFill>
                  <a:srgbClr val="0070C0"/>
                </a:solidFill>
                <a:ea typeface="黑体" panose="02010609060101010101" pitchFamily="49" charset="-122"/>
                <a:cs typeface="Times New Roman" panose="02020603050405020304" pitchFamily="18" charset="0"/>
              </a:rPr>
              <a:t> </a:t>
            </a:r>
            <a:r>
              <a:rPr lang="en-US" altLang="zh-CN" sz="2400" b="1">
                <a:solidFill>
                  <a:srgbClr val="7030A0"/>
                </a:solidFill>
                <a:ea typeface="黑体" panose="02010609060101010101" pitchFamily="49" charset="-122"/>
                <a:cs typeface="Times New Roman" panose="02020603050405020304" pitchFamily="18" charset="0"/>
              </a:rPr>
              <a:t>find the law behind the data</a:t>
            </a:r>
            <a:endParaRPr lang="zh-CN" altLang="en-US" sz="2400" b="1">
              <a:solidFill>
                <a:srgbClr val="7030A0"/>
              </a:solidFill>
              <a:ea typeface="黑体" panose="02010609060101010101" pitchFamily="49" charset="-122"/>
              <a:cs typeface="Times New Roman" panose="02020603050405020304" pitchFamily="18" charset="0"/>
            </a:endParaRPr>
          </a:p>
        </p:txBody>
      </p:sp>
      <p:sp>
        <p:nvSpPr>
          <p:cNvPr id="10" name="TextBox 9"/>
          <p:cNvSpPr txBox="1">
            <a:spLocks noChangeArrowheads="1"/>
          </p:cNvSpPr>
          <p:nvPr/>
        </p:nvSpPr>
        <p:spPr bwMode="auto">
          <a:xfrm>
            <a:off x="71755" y="2252345"/>
            <a:ext cx="91382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a:solidFill>
                  <a:srgbClr val="7030A0"/>
                </a:solidFill>
                <a:ea typeface="黑体" panose="02010609060101010101" pitchFamily="49" charset="-122"/>
                <a:cs typeface="Times New Roman" panose="02020603050405020304" pitchFamily="18" charset="0"/>
              </a:rPr>
              <a:t>similarities</a:t>
            </a:r>
            <a:r>
              <a:rPr lang="en-US" altLang="zh-CN" sz="2400" b="1">
                <a:ea typeface="黑体" panose="02010609060101010101" pitchFamily="49" charset="-122"/>
                <a:cs typeface="Times New Roman" panose="02020603050405020304" pitchFamily="18" charset="0"/>
              </a:rPr>
              <a:t> and </a:t>
            </a:r>
            <a:r>
              <a:rPr lang="en-US" altLang="zh-CN" sz="2400" b="1">
                <a:solidFill>
                  <a:srgbClr val="00B0F0"/>
                </a:solidFill>
                <a:ea typeface="黑体" panose="02010609060101010101" pitchFamily="49" charset="-122"/>
                <a:cs typeface="Times New Roman" panose="02020603050405020304" pitchFamily="18" charset="0"/>
              </a:rPr>
              <a:t>differences</a:t>
            </a:r>
            <a:r>
              <a:rPr lang="en-US" altLang="zh-CN" sz="2400" b="1">
                <a:ea typeface="黑体" panose="02010609060101010101" pitchFamily="49" charset="-122"/>
                <a:cs typeface="Times New Roman" panose="02020603050405020304" pitchFamily="18" charset="0"/>
              </a:rPr>
              <a:t> between  interploation and least squares </a:t>
            </a:r>
            <a:endParaRPr lang="zh-CN" altLang="en-US" sz="2400" b="1">
              <a:ea typeface="黑体" panose="02010609060101010101" pitchFamily="49" charset="-122"/>
              <a:cs typeface="Times New Roman" panose="02020603050405020304" pitchFamily="18" charset="0"/>
            </a:endParaRPr>
          </a:p>
        </p:txBody>
      </p:sp>
      <p:pic>
        <p:nvPicPr>
          <p:cNvPr id="6"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41408" y="3497580"/>
            <a:ext cx="1861185" cy="207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1" name="Text Box 2"/>
          <p:cNvSpPr txBox="1">
            <a:spLocks noChangeArrowheads="1"/>
          </p:cNvSpPr>
          <p:nvPr/>
        </p:nvSpPr>
        <p:spPr bwMode="auto">
          <a:xfrm>
            <a:off x="1066800" y="980123"/>
            <a:ext cx="70104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4400" b="1" dirty="0">
                <a:solidFill>
                  <a:srgbClr val="FF3300"/>
                </a:solidFill>
                <a:ea typeface="黑体" panose="02010609060101010101" pitchFamily="49" charset="-122"/>
                <a:cs typeface="Times New Roman" panose="02020603050405020304" pitchFamily="18" charset="0"/>
              </a:rPr>
              <a:t>Summary</a:t>
            </a:r>
            <a:endParaRPr lang="en-US" altLang="zh-CN" sz="4400" b="1" dirty="0">
              <a:solidFill>
                <a:srgbClr val="FF3300"/>
              </a:solidFill>
              <a:ea typeface="黑体" panose="02010609060101010101" pitchFamily="49" charset="-122"/>
              <a:cs typeface="Times New Roman" panose="02020603050405020304" pitchFamily="18" charset="0"/>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p:cNvPicPr>
          <p:nvPr/>
        </p:nvPicPr>
        <p:blipFill>
          <a:blip r:embed="rId1"/>
          <a:stretch>
            <a:fillRect/>
          </a:stretch>
        </p:blipFill>
        <p:spPr>
          <a:xfrm>
            <a:off x="1722438" y="1710373"/>
            <a:ext cx="5699125" cy="3862387"/>
          </a:xfrm>
          <a:prstGeom prst="rect">
            <a:avLst/>
          </a:prstGeom>
          <a:noFill/>
          <a:ln w="9525">
            <a:noFill/>
          </a:ln>
        </p:spPr>
      </p:pic>
      <p:sp>
        <p:nvSpPr>
          <p:cNvPr id="57346" name="TextBox 2"/>
          <p:cNvSpPr txBox="1"/>
          <p:nvPr/>
        </p:nvSpPr>
        <p:spPr>
          <a:xfrm>
            <a:off x="1357313" y="846455"/>
            <a:ext cx="6429375" cy="521970"/>
          </a:xfrm>
          <a:prstGeom prst="rect">
            <a:avLst/>
          </a:prstGeom>
          <a:noFill/>
          <a:ln w="9525">
            <a:noFill/>
          </a:ln>
        </p:spPr>
        <p:txBody>
          <a:bodyPr anchor="t">
            <a:spAutoFit/>
          </a:bodyPr>
          <a:lstStyle/>
          <a:p>
            <a:pPr algn="ctr">
              <a:spcBef>
                <a:spcPct val="50000"/>
              </a:spcBef>
              <a:buFont typeface="Wingdings" panose="05000000000000000000" pitchFamily="2" charset="2"/>
            </a:pPr>
            <a:r>
              <a:rPr lang="en-US" sz="2800" b="1" dirty="0">
                <a:latin typeface="Times New Roman" panose="02020603050405020304" pitchFamily="18" charset="0"/>
                <a:ea typeface="宋体" panose="02010600030101010101" pitchFamily="2" charset="-122"/>
              </a:rPr>
              <a:t>How to select the best model?</a:t>
            </a:r>
            <a:endParaRPr lang="en-US" sz="2800" b="1"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17830" y="1052830"/>
            <a:ext cx="8595360" cy="2306955"/>
          </a:xfrm>
          <a:prstGeom prst="rect">
            <a:avLst/>
          </a:prstGeom>
          <a:noFill/>
        </p:spPr>
        <p:txBody>
          <a:bodyPr wrap="square" rtlCol="0" anchor="t">
            <a:spAutoFit/>
          </a:bodyPr>
          <a:lstStyle/>
          <a:p>
            <a:r>
              <a:rPr lang="zh-CN" altLang="en-US" sz="2400" b="1">
                <a:latin typeface="Times New Roman" panose="02020603050405020304" pitchFamily="18" charset="0"/>
                <a:cs typeface="Times New Roman" panose="02020603050405020304" pitchFamily="18" charset="0"/>
              </a:rPr>
              <a:t>Occam</a:t>
            </a:r>
            <a:r>
              <a:rPr lang="en-US" altLang="zh-CN" sz="2400" b="1">
                <a:latin typeface="Times New Roman" panose="02020603050405020304" pitchFamily="18" charset="0"/>
                <a:cs typeface="Times New Roman" panose="02020603050405020304" pitchFamily="18" charset="0"/>
              </a:rPr>
              <a:t>’</a:t>
            </a:r>
            <a:r>
              <a:rPr lang="zh-CN" altLang="en-US" sz="2400" b="1">
                <a:latin typeface="Times New Roman" panose="02020603050405020304" pitchFamily="18" charset="0"/>
                <a:cs typeface="Times New Roman" panose="02020603050405020304" pitchFamily="18" charset="0"/>
              </a:rPr>
              <a:t>s razor,  also called law of economy or law of parsimony</a:t>
            </a:r>
            <a:r>
              <a:rPr lang="en-US" altLang="zh-CN" sz="2400" b="1">
                <a:latin typeface="Times New Roman" panose="02020603050405020304" pitchFamily="18" charset="0"/>
                <a:cs typeface="Times New Roman" panose="02020603050405020304" pitchFamily="18" charset="0"/>
              </a:rPr>
              <a:t>.</a:t>
            </a:r>
            <a:endParaRPr lang="en-US" altLang="zh-CN" sz="2400" b="1">
              <a:latin typeface="Times New Roman" panose="02020603050405020304" pitchFamily="18" charset="0"/>
              <a:cs typeface="Times New Roman" panose="02020603050405020304" pitchFamily="18" charset="0"/>
            </a:endParaRPr>
          </a:p>
          <a:p>
            <a:endParaRPr lang="en-US" altLang="zh-CN" sz="2400" b="1">
              <a:latin typeface="Times New Roman" panose="02020603050405020304" pitchFamily="18" charset="0"/>
              <a:cs typeface="Times New Roman" panose="02020603050405020304" pitchFamily="18" charset="0"/>
            </a:endParaRPr>
          </a:p>
          <a:p>
            <a:r>
              <a:rPr lang="en-US" altLang="zh-CN" sz="2400" b="1">
                <a:latin typeface="Times New Roman" panose="02020603050405020304" pitchFamily="18" charset="0"/>
                <a:cs typeface="Times New Roman" panose="02020603050405020304" pitchFamily="18" charset="0"/>
              </a:rPr>
              <a:t>The principle gives precedence to simplicity: of two competing theories, the simpler explanation of an entity is to be preferred. The principle is also expressed as “Entities are not to be multiplied beyond necessity.”</a:t>
            </a:r>
            <a:endParaRPr lang="en-US" altLang="zh-CN" sz="2400" b="1">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1155700" y="3500120"/>
            <a:ext cx="6832600" cy="3244850"/>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890395" y="1636713"/>
            <a:ext cx="5363210" cy="4445635"/>
            <a:chOff x="3453" y="2111"/>
            <a:chExt cx="8446" cy="7001"/>
          </a:xfrm>
        </p:grpSpPr>
        <p:pic>
          <p:nvPicPr>
            <p:cNvPr id="3" name="图片 2"/>
            <p:cNvPicPr>
              <a:picLocks noChangeAspect="1"/>
            </p:cNvPicPr>
            <p:nvPr>
              <p:custDataLst>
                <p:tags r:id="rId1"/>
              </p:custDataLst>
            </p:nvPr>
          </p:nvPicPr>
          <p:blipFill>
            <a:blip r:embed="rId2"/>
            <a:stretch>
              <a:fillRect/>
            </a:stretch>
          </p:blipFill>
          <p:spPr>
            <a:xfrm>
              <a:off x="3907" y="3359"/>
              <a:ext cx="1845" cy="5040"/>
            </a:xfrm>
            <a:prstGeom prst="rect">
              <a:avLst/>
            </a:prstGeom>
          </p:spPr>
        </p:pic>
        <p:sp>
          <p:nvSpPr>
            <p:cNvPr id="4" name="文本框 3"/>
            <p:cNvSpPr txBox="1"/>
            <p:nvPr/>
          </p:nvSpPr>
          <p:spPr>
            <a:xfrm>
              <a:off x="3453" y="2111"/>
              <a:ext cx="8447" cy="1307"/>
            </a:xfrm>
            <a:prstGeom prst="rect">
              <a:avLst/>
            </a:prstGeom>
            <a:noFill/>
          </p:spPr>
          <p:txBody>
            <a:bodyPr wrap="square" rtlCol="0">
              <a:spAutoFit/>
            </a:bodyPr>
            <a:lstStyle/>
            <a:p>
              <a:r>
                <a:rPr lang="en-US" altLang="zh-CN" sz="2400" b="1">
                  <a:latin typeface="Times New Roman" panose="02020603050405020304" pitchFamily="18" charset="0"/>
                  <a:cs typeface="Times New Roman" panose="02020603050405020304" pitchFamily="18" charset="0"/>
                </a:rPr>
                <a:t>training data                        </a:t>
              </a:r>
              <a:r>
                <a:rPr lang="en-US" altLang="zh-CN" sz="2400" b="1">
                  <a:latin typeface="Times New Roman" panose="02020603050405020304" pitchFamily="18" charset="0"/>
                  <a:cs typeface="Times New Roman" panose="02020603050405020304" pitchFamily="18" charset="0"/>
                  <a:sym typeface="+mn-ea"/>
                </a:rPr>
                <a:t>testing data</a:t>
              </a:r>
              <a:endParaRPr lang="en-US" altLang="zh-CN" sz="2400" b="1">
                <a:latin typeface="Times New Roman" panose="02020603050405020304" pitchFamily="18" charset="0"/>
                <a:cs typeface="Times New Roman" panose="02020603050405020304" pitchFamily="18" charset="0"/>
              </a:endParaRPr>
            </a:p>
            <a:p>
              <a:endParaRPr lang="en-US" altLang="zh-CN" sz="2400" b="1">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9349" y="3473"/>
              <a:ext cx="1860" cy="2475"/>
            </a:xfrm>
            <a:prstGeom prst="rect">
              <a:avLst/>
            </a:prstGeom>
          </p:spPr>
        </p:pic>
        <p:pic>
          <p:nvPicPr>
            <p:cNvPr id="6" name="图片 5"/>
            <p:cNvPicPr>
              <a:picLocks noChangeAspect="1"/>
            </p:cNvPicPr>
            <p:nvPr/>
          </p:nvPicPr>
          <p:blipFill>
            <a:blip r:embed="rId4"/>
            <a:stretch>
              <a:fillRect/>
            </a:stretch>
          </p:blipFill>
          <p:spPr>
            <a:xfrm>
              <a:off x="8669" y="6308"/>
              <a:ext cx="2670" cy="2805"/>
            </a:xfrm>
            <a:prstGeom prst="rect">
              <a:avLst/>
            </a:prstGeom>
          </p:spPr>
        </p:pic>
      </p:gr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文本框 3"/>
          <p:cNvSpPr txBox="1">
            <a:spLocks noChangeArrowheads="1"/>
          </p:cNvSpPr>
          <p:nvPr/>
        </p:nvSpPr>
        <p:spPr bwMode="auto">
          <a:xfrm>
            <a:off x="458470" y="1360805"/>
            <a:ext cx="8640763" cy="3538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r>
              <a:rPr lang="en-US" altLang="zh-CN" dirty="0"/>
              <a:t>(0+4)/10=0.4 (Mercury)</a:t>
            </a:r>
            <a:r>
              <a:rPr lang="zh-CN" altLang="en-US" dirty="0"/>
              <a:t>；</a:t>
            </a:r>
            <a:endParaRPr lang="en-US" altLang="zh-CN" dirty="0"/>
          </a:p>
          <a:p>
            <a:r>
              <a:rPr lang="en-US" altLang="zh-CN" dirty="0"/>
              <a:t>(3*1+4)/10=0.7 (Venus)</a:t>
            </a:r>
            <a:r>
              <a:rPr lang="zh-CN" altLang="en-US" dirty="0"/>
              <a:t>；</a:t>
            </a:r>
            <a:endParaRPr lang="en-US" altLang="zh-CN" dirty="0"/>
          </a:p>
          <a:p>
            <a:r>
              <a:rPr lang="en-US" altLang="zh-CN" dirty="0"/>
              <a:t>(3*2+4)/10=1.0</a:t>
            </a:r>
            <a:r>
              <a:rPr lang="zh-CN" altLang="en-US" dirty="0"/>
              <a:t>；</a:t>
            </a:r>
            <a:r>
              <a:rPr lang="en-US" altLang="zh-CN" dirty="0"/>
              <a:t> </a:t>
            </a:r>
            <a:endParaRPr lang="en-US" altLang="zh-CN" dirty="0"/>
          </a:p>
          <a:p>
            <a:r>
              <a:rPr lang="en-US" altLang="zh-CN" dirty="0"/>
              <a:t>(3*2</a:t>
            </a:r>
            <a:r>
              <a:rPr lang="en-US" altLang="zh-CN" baseline="30000" dirty="0">
                <a:solidFill>
                  <a:schemeClr val="tx1"/>
                </a:solidFill>
                <a:uFillTx/>
              </a:rPr>
              <a:t>2</a:t>
            </a:r>
            <a:r>
              <a:rPr lang="en-US" altLang="zh-CN" dirty="0"/>
              <a:t>+4)/10=1.6 (Mars)</a:t>
            </a:r>
            <a:r>
              <a:rPr lang="zh-CN" altLang="en-US" dirty="0"/>
              <a:t>；</a:t>
            </a:r>
            <a:endParaRPr lang="en-US" altLang="zh-CN" dirty="0"/>
          </a:p>
          <a:p>
            <a:r>
              <a:rPr lang="en-US" altLang="zh-CN" dirty="0">
                <a:solidFill>
                  <a:srgbClr val="7030A0"/>
                </a:solidFill>
              </a:rPr>
              <a:t>(</a:t>
            </a:r>
            <a:r>
              <a:rPr lang="en-US" altLang="zh-CN" dirty="0">
                <a:solidFill>
                  <a:srgbClr val="7030A0"/>
                </a:solidFill>
                <a:sym typeface="+mn-ea"/>
              </a:rPr>
              <a:t>3*2</a:t>
            </a:r>
            <a:r>
              <a:rPr lang="en-US" altLang="zh-CN" baseline="30000" dirty="0">
                <a:solidFill>
                  <a:srgbClr val="7030A0"/>
                </a:solidFill>
                <a:uFillTx/>
                <a:sym typeface="+mn-ea"/>
              </a:rPr>
              <a:t>3</a:t>
            </a:r>
            <a:r>
              <a:rPr lang="en-US" altLang="zh-CN" dirty="0">
                <a:solidFill>
                  <a:srgbClr val="7030A0"/>
                </a:solidFill>
              </a:rPr>
              <a:t>+4)/10=2.8 (?)</a:t>
            </a:r>
            <a:r>
              <a:rPr lang="zh-CN" altLang="en-US" dirty="0">
                <a:solidFill>
                  <a:srgbClr val="7030A0"/>
                </a:solidFill>
              </a:rPr>
              <a:t>；</a:t>
            </a:r>
            <a:endParaRPr lang="en-US" altLang="zh-CN" dirty="0">
              <a:solidFill>
                <a:srgbClr val="7030A0"/>
              </a:solidFill>
            </a:endParaRPr>
          </a:p>
          <a:p>
            <a:r>
              <a:rPr lang="en-US" altLang="zh-CN" dirty="0"/>
              <a:t>(</a:t>
            </a:r>
            <a:r>
              <a:rPr lang="en-US" altLang="zh-CN" dirty="0">
                <a:sym typeface="+mn-ea"/>
              </a:rPr>
              <a:t>3*2</a:t>
            </a:r>
            <a:r>
              <a:rPr lang="en-US" altLang="zh-CN" baseline="30000" dirty="0">
                <a:uFillTx/>
                <a:sym typeface="+mn-ea"/>
              </a:rPr>
              <a:t>4</a:t>
            </a:r>
            <a:r>
              <a:rPr lang="en-US" altLang="zh-CN" dirty="0"/>
              <a:t>+4)/10=5.2</a:t>
            </a:r>
            <a:r>
              <a:rPr lang="en-US" altLang="zh-CN" b="0" dirty="0"/>
              <a:t> </a:t>
            </a:r>
            <a:r>
              <a:rPr lang="en-US" altLang="zh-CN" dirty="0"/>
              <a:t>(Jupiter)</a:t>
            </a:r>
            <a:r>
              <a:rPr lang="zh-CN" altLang="en-US" dirty="0"/>
              <a:t>；</a:t>
            </a:r>
            <a:r>
              <a:rPr lang="en-US" altLang="zh-CN" dirty="0"/>
              <a:t> </a:t>
            </a:r>
            <a:endParaRPr lang="en-US" altLang="zh-CN" dirty="0"/>
          </a:p>
          <a:p>
            <a:r>
              <a:rPr lang="en-US" altLang="zh-CN" dirty="0"/>
              <a:t>(</a:t>
            </a:r>
            <a:r>
              <a:rPr lang="en-US" altLang="zh-CN" dirty="0">
                <a:sym typeface="+mn-ea"/>
              </a:rPr>
              <a:t>3*2</a:t>
            </a:r>
            <a:r>
              <a:rPr lang="en-US" altLang="zh-CN" baseline="30000" dirty="0">
                <a:uFillTx/>
                <a:sym typeface="+mn-ea"/>
              </a:rPr>
              <a:t>5</a:t>
            </a:r>
            <a:r>
              <a:rPr lang="en-US" altLang="zh-CN" dirty="0"/>
              <a:t>+4)/10=10  (Saturn)</a:t>
            </a:r>
            <a:r>
              <a:rPr lang="zh-CN" altLang="en-US" dirty="0"/>
              <a:t>；</a:t>
            </a:r>
            <a:endParaRPr lang="en-US" altLang="zh-CN" dirty="0"/>
          </a:p>
        </p:txBody>
      </p:sp>
      <p:sp>
        <p:nvSpPr>
          <p:cNvPr id="4" name="矩形 1"/>
          <p:cNvSpPr>
            <a:spLocks noChangeArrowheads="1"/>
          </p:cNvSpPr>
          <p:nvPr/>
        </p:nvSpPr>
        <p:spPr bwMode="auto">
          <a:xfrm>
            <a:off x="458252" y="5228908"/>
            <a:ext cx="56165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r>
              <a:rPr lang="en-US" altLang="zh-CN" dirty="0"/>
              <a:t>Titius-Bode Law (3*2ⁿ+4)/10</a:t>
            </a:r>
            <a:r>
              <a:rPr lang="zh-CN" altLang="en-US" dirty="0"/>
              <a:t>？</a:t>
            </a:r>
            <a:endParaRPr lang="zh-CN" altLang="en-US" dirty="0"/>
          </a:p>
          <a:p>
            <a:endParaRPr lang="zh-CN" altLang="en-US" dirty="0"/>
          </a:p>
        </p:txBody>
      </p:sp>
      <p:sp>
        <p:nvSpPr>
          <p:cNvPr id="2" name="文本框 1"/>
          <p:cNvSpPr txBox="1"/>
          <p:nvPr/>
        </p:nvSpPr>
        <p:spPr>
          <a:xfrm>
            <a:off x="0" y="59055"/>
            <a:ext cx="5271135" cy="735330"/>
          </a:xfrm>
          <a:prstGeom prst="rect">
            <a:avLst/>
          </a:prstGeom>
          <a:noFill/>
        </p:spPr>
        <p:txBody>
          <a:bodyPr wrap="none" rtlCol="0" anchor="ctr" anchorCtr="0">
            <a:noAutofit/>
          </a:bodyPr>
          <a:lstStyle/>
          <a:p>
            <a:pPr eaLnBrk="1" hangingPunct="1">
              <a:buFont typeface="Wingdings" panose="05000000000000000000" pitchFamily="2" charset="2"/>
              <a:buNone/>
            </a:pPr>
            <a:r>
              <a:rPr lang="en-US" altLang="zh-CN" sz="2400" b="1" dirty="0">
                <a:solidFill>
                  <a:schemeClr val="bg1"/>
                </a:solidFill>
                <a:latin typeface="Times New Roman" panose="02020603050405020304" pitchFamily="18" charset="0"/>
                <a:cs typeface="Times New Roman" panose="02020603050405020304" pitchFamily="18" charset="0"/>
                <a:sym typeface="+mn-ea"/>
              </a:rPr>
              <a:t>Revisit of  the laws of planetary motion</a:t>
            </a:r>
            <a:endParaRPr lang="en-US" altLang="zh-CN" sz="2400" b="1" dirty="0">
              <a:solidFill>
                <a:schemeClr val="bg1"/>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3288348" y="1843723"/>
            <a:ext cx="256730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r>
              <a:rPr lang="en-US" altLang="zh-CN" dirty="0"/>
              <a:t>(3*2ⁿ+4)/10</a:t>
            </a:r>
            <a:r>
              <a:rPr lang="zh-CN" altLang="en-US" dirty="0"/>
              <a:t>？</a:t>
            </a:r>
            <a:endParaRPr lang="zh-CN" altLang="en-US" dirty="0"/>
          </a:p>
        </p:txBody>
      </p:sp>
      <p:sp>
        <p:nvSpPr>
          <p:cNvPr id="3" name="文本框 2"/>
          <p:cNvSpPr txBox="1"/>
          <p:nvPr/>
        </p:nvSpPr>
        <p:spPr>
          <a:xfrm>
            <a:off x="486093" y="836295"/>
            <a:ext cx="7884795" cy="829945"/>
          </a:xfrm>
          <a:prstGeom prst="rect">
            <a:avLst/>
          </a:prstGeom>
          <a:noFill/>
        </p:spPr>
        <p:txBody>
          <a:bodyPr wrap="square" rtlCol="0" anchor="t">
            <a:spAutoFit/>
          </a:bodyPr>
          <a:lstStyle/>
          <a:p>
            <a:r>
              <a:rPr lang="zh-CN" altLang="en-US" sz="2400" b="1">
                <a:latin typeface="Times New Roman" panose="02020603050405020304" pitchFamily="18" charset="0"/>
                <a:cs typeface="Times New Roman" panose="02020603050405020304" pitchFamily="18" charset="0"/>
              </a:rPr>
              <a:t>The  semi-major axis  of each planet outward from the Sun in units such that the Earth's semi-major axis is </a:t>
            </a:r>
            <a:r>
              <a:rPr lang="en-US" altLang="zh-CN" sz="2400" b="1">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p:txBody>
      </p:sp>
      <p:sp>
        <p:nvSpPr>
          <p:cNvPr id="5" name="文本框 4"/>
          <p:cNvSpPr txBox="1"/>
          <p:nvPr/>
        </p:nvSpPr>
        <p:spPr>
          <a:xfrm>
            <a:off x="482600" y="2636520"/>
            <a:ext cx="8178800" cy="1198880"/>
          </a:xfrm>
          <a:prstGeom prst="rect">
            <a:avLst/>
          </a:prstGeom>
          <a:noFill/>
        </p:spPr>
        <p:txBody>
          <a:bodyPr wrap="square" rtlCol="0" anchor="t">
            <a:spAutoFit/>
          </a:bodyPr>
          <a:lstStyle/>
          <a:p>
            <a:r>
              <a:rPr lang="zh-CN" altLang="en-US" sz="2400" b="1">
                <a:latin typeface="Times New Roman" panose="02020603050405020304" pitchFamily="18" charset="0"/>
                <a:cs typeface="Times New Roman" panose="02020603050405020304" pitchFamily="18" charset="0"/>
              </a:rPr>
              <a:t>The </a:t>
            </a:r>
            <a:r>
              <a:rPr lang="en-US" altLang="zh-CN" sz="2400" b="1">
                <a:latin typeface="Times New Roman" panose="02020603050405020304" pitchFamily="18" charset="0"/>
                <a:cs typeface="Times New Roman" panose="02020603050405020304" pitchFamily="18" charset="0"/>
              </a:rPr>
              <a:t>law</a:t>
            </a:r>
            <a:r>
              <a:rPr lang="zh-CN" altLang="en-US" sz="2400" b="1">
                <a:latin typeface="Times New Roman" panose="02020603050405020304" pitchFamily="18" charset="0"/>
                <a:cs typeface="Times New Roman" panose="02020603050405020304" pitchFamily="18" charset="0"/>
              </a:rPr>
              <a:t> correctly anticipated the orbits of Uranus</a:t>
            </a:r>
            <a:r>
              <a:rPr lang="en-US" altLang="zh-CN" sz="2400" b="1">
                <a:latin typeface="Times New Roman" panose="02020603050405020304" pitchFamily="18" charset="0"/>
                <a:cs typeface="Times New Roman" panose="02020603050405020304" pitchFamily="18" charset="0"/>
              </a:rPr>
              <a:t> and </a:t>
            </a:r>
            <a:r>
              <a:rPr lang="zh-CN" altLang="en-US" sz="2400" b="1">
                <a:latin typeface="Times New Roman" panose="02020603050405020304" pitchFamily="18" charset="0"/>
                <a:cs typeface="Times New Roman" panose="02020603050405020304" pitchFamily="18" charset="0"/>
                <a:sym typeface="+mn-ea"/>
              </a:rPr>
              <a:t>Ceres</a:t>
            </a:r>
            <a:r>
              <a:rPr lang="zh-CN" altLang="en-US" sz="2400" b="1">
                <a:latin typeface="Times New Roman" panose="02020603050405020304" pitchFamily="18" charset="0"/>
                <a:cs typeface="Times New Roman" panose="02020603050405020304" pitchFamily="18" charset="0"/>
              </a:rPr>
              <a:t>, but failed as a predictor of Neptune's orbit and was eventually superseded as a theory of Solar System formation.</a:t>
            </a:r>
            <a:endParaRPr lang="zh-CN" altLang="en-US" sz="2400" b="1">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2848610" y="3931920"/>
            <a:ext cx="3446780" cy="2889885"/>
          </a:xfrm>
          <a:prstGeom prst="rect">
            <a:avLst/>
          </a:prstGeom>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67318" y="1341755"/>
            <a:ext cx="3809365" cy="4985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ext Box 2"/>
          <p:cNvSpPr txBox="1">
            <a:spLocks noChangeArrowheads="1"/>
          </p:cNvSpPr>
          <p:nvPr/>
        </p:nvSpPr>
        <p:spPr bwMode="auto">
          <a:xfrm>
            <a:off x="928688" y="-635"/>
            <a:ext cx="70104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4400" dirty="0">
                <a:solidFill>
                  <a:srgbClr val="FF3300"/>
                </a:solidFill>
                <a:ea typeface="黑体" panose="02010609060101010101" pitchFamily="49" charset="-122"/>
              </a:rPr>
              <a:t>Law of planet</a:t>
            </a:r>
            <a:endParaRPr lang="zh-CN" altLang="en-US" sz="4400" dirty="0"/>
          </a:p>
          <a:p>
            <a:pPr algn="ctr" eaLnBrk="1" hangingPunct="1">
              <a:spcBef>
                <a:spcPct val="50000"/>
              </a:spcBef>
            </a:pPr>
            <a:endParaRPr lang="zh-CN" altLang="en-US" sz="4400" dirty="0">
              <a:solidFill>
                <a:srgbClr val="FF3300"/>
              </a:solidFill>
              <a:ea typeface="黑体" panose="02010609060101010101" pitchFamily="49" charset="-122"/>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948" y="1989074"/>
            <a:ext cx="1944688"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2"/>
          <a:stretch>
            <a:fillRect/>
          </a:stretch>
        </p:blipFill>
        <p:spPr>
          <a:xfrm>
            <a:off x="4211955" y="908685"/>
            <a:ext cx="3524250" cy="5511800"/>
          </a:xfrm>
          <a:prstGeom prst="rect">
            <a:avLst/>
          </a:prstGeom>
        </p:spPr>
      </p:pic>
      <p:sp>
        <p:nvSpPr>
          <p:cNvPr id="3" name="文本框 2"/>
          <p:cNvSpPr txBox="1"/>
          <p:nvPr/>
        </p:nvSpPr>
        <p:spPr>
          <a:xfrm>
            <a:off x="244475" y="908685"/>
            <a:ext cx="3968115" cy="1106805"/>
          </a:xfrm>
          <a:prstGeom prst="rect">
            <a:avLst/>
          </a:prstGeom>
          <a:noFill/>
        </p:spPr>
        <p:txBody>
          <a:bodyPr wrap="square" rtlCol="0" anchor="t">
            <a:spAutoFit/>
          </a:bodyPr>
          <a:lstStyle/>
          <a:p>
            <a:pPr algn="l">
              <a:buClrTx/>
              <a:buSzTx/>
              <a:buNone/>
            </a:pPr>
            <a:r>
              <a:rPr lang="zh-CN" altLang="en-US" sz="2400">
                <a:latin typeface="Times New Roman" panose="02020603050405020304" pitchFamily="18" charset="0"/>
                <a:cs typeface="Times New Roman" panose="02020603050405020304" pitchFamily="18" charset="0"/>
                <a:sym typeface="+mn-ea"/>
              </a:rPr>
              <a:t>Tycho</a:t>
            </a:r>
            <a:r>
              <a:rPr lang="en-US" altLang="zh-CN" sz="2400">
                <a:latin typeface="Times New Roman" panose="02020603050405020304" pitchFamily="18" charset="0"/>
                <a:cs typeface="Times New Roman" panose="02020603050405020304" pitchFamily="18" charset="0"/>
                <a:sym typeface="+mn-ea"/>
              </a:rPr>
              <a:t> collect the data of</a:t>
            </a:r>
            <a:endParaRPr lang="en-US" altLang="zh-CN" sz="2400">
              <a:latin typeface="Times New Roman" panose="02020603050405020304" pitchFamily="18" charset="0"/>
              <a:cs typeface="Times New Roman" panose="02020603050405020304" pitchFamily="18" charset="0"/>
              <a:sym typeface="+mn-ea"/>
            </a:endParaRPr>
          </a:p>
          <a:p>
            <a:pPr algn="l">
              <a:buClrTx/>
              <a:buSzTx/>
              <a:buNone/>
            </a:pPr>
            <a:r>
              <a:rPr lang="en-US" altLang="zh-CN" sz="2400">
                <a:latin typeface="Times New Roman" panose="02020603050405020304" pitchFamily="18" charset="0"/>
                <a:cs typeface="Times New Roman" panose="02020603050405020304" pitchFamily="18" charset="0"/>
                <a:sym typeface="+mn-ea"/>
              </a:rPr>
              <a:t> </a:t>
            </a:r>
            <a:r>
              <a:rPr lang="zh-CN" altLang="en-US" sz="2400">
                <a:latin typeface="Times New Roman" panose="02020603050405020304" pitchFamily="18" charset="0"/>
                <a:cs typeface="Times New Roman" panose="02020603050405020304" pitchFamily="18" charset="0"/>
                <a:sym typeface="+mn-ea"/>
              </a:rPr>
              <a:t>planetary motion</a:t>
            </a:r>
            <a:endParaRPr lang="zh-CN" altLang="en-US" sz="2400">
              <a:latin typeface="Times New Roman" panose="02020603050405020304" pitchFamily="18" charset="0"/>
              <a:cs typeface="Times New Roman" panose="02020603050405020304" pitchFamily="18" charset="0"/>
            </a:endParaRPr>
          </a:p>
          <a:p>
            <a:pPr algn="l">
              <a:buClrTx/>
              <a:buSzTx/>
              <a:buNone/>
            </a:pPr>
            <a:r>
              <a:rPr lang="en-US" altLang="zh-CN" sz="1800">
                <a:sym typeface="+mn-ea"/>
              </a:rPr>
              <a:t> </a:t>
            </a:r>
            <a:endParaRPr lang="en-US" altLang="zh-CN" sz="1800">
              <a:sym typeface="+mn-ea"/>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2235" y="4848225"/>
            <a:ext cx="2926715" cy="1938020"/>
          </a:xfrm>
          <a:prstGeom prst="rect">
            <a:avLst/>
          </a:prstGeom>
          <a:noFill/>
        </p:spPr>
        <p:txBody>
          <a:bodyPr wrap="square" rtlCol="0" anchor="t">
            <a:spAutoFit/>
          </a:bodyPr>
          <a:lstStyle/>
          <a:p>
            <a:r>
              <a:rPr lang="zh-CN" altLang="en-US" sz="2000">
                <a:solidFill>
                  <a:schemeClr val="tx1"/>
                </a:solidFill>
                <a:latin typeface="Times New Roman" panose="02020603050405020304" pitchFamily="18" charset="0"/>
                <a:cs typeface="Times New Roman" panose="02020603050405020304" pitchFamily="18" charset="0"/>
              </a:rPr>
              <a:t>The ratio of the square of an object's orbital period with the cube of the semi-major axis of its orbit is the same for all objects orbiting the same primary.</a:t>
            </a:r>
            <a:endParaRPr lang="zh-CN" altLang="en-US" sz="2000">
              <a:solidFill>
                <a:schemeClr val="tx1"/>
              </a:solidFill>
              <a:latin typeface="Times New Roman" panose="02020603050405020304" pitchFamily="18" charset="0"/>
              <a:cs typeface="Times New Roman" panose="02020603050405020304" pitchFamily="18" charset="0"/>
            </a:endParaRPr>
          </a:p>
        </p:txBody>
      </p:sp>
      <p:pic>
        <p:nvPicPr>
          <p:cNvPr id="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51480" y="807085"/>
            <a:ext cx="5539105" cy="579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697" y="2277270"/>
            <a:ext cx="1641475"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179705" y="807085"/>
            <a:ext cx="2771775" cy="706755"/>
          </a:xfrm>
          <a:prstGeom prst="rect">
            <a:avLst/>
          </a:prstGeom>
          <a:noFill/>
        </p:spPr>
        <p:txBody>
          <a:bodyPr wrap="square" rtlCol="0" anchor="t">
            <a:spAutoFit/>
          </a:bodyPr>
          <a:lstStyle/>
          <a:p>
            <a:r>
              <a:rPr lang="zh-CN" altLang="en-US" sz="2000">
                <a:latin typeface="Times New Roman" panose="02020603050405020304" pitchFamily="18" charset="0"/>
                <a:cs typeface="Times New Roman" panose="02020603050405020304" pitchFamily="18" charset="0"/>
              </a:rPr>
              <a:t>Kepler</a:t>
            </a:r>
            <a:r>
              <a:rPr lang="en-US" altLang="zh-CN" sz="2000">
                <a:latin typeface="Times New Roman" panose="02020603050405020304" pitchFamily="18" charset="0"/>
                <a:cs typeface="Times New Roman" panose="02020603050405020304" pitchFamily="18" charset="0"/>
              </a:rPr>
              <a:t> find the</a:t>
            </a:r>
            <a:r>
              <a:rPr lang="zh-CN" altLang="en-US" sz="2000">
                <a:latin typeface="Times New Roman" panose="02020603050405020304" pitchFamily="18" charset="0"/>
                <a:cs typeface="Times New Roman" panose="02020603050405020304" pitchFamily="18" charset="0"/>
              </a:rPr>
              <a:t> laws of </a:t>
            </a:r>
            <a:endParaRPr lang="zh-CN" altLang="en-US" sz="2000">
              <a:latin typeface="Times New Roman" panose="02020603050405020304" pitchFamily="18" charset="0"/>
              <a:cs typeface="Times New Roman" panose="02020603050405020304" pitchFamily="18" charset="0"/>
            </a:endParaRPr>
          </a:p>
          <a:p>
            <a:r>
              <a:rPr lang="zh-CN" altLang="en-US" sz="2000">
                <a:latin typeface="Times New Roman" panose="02020603050405020304" pitchFamily="18" charset="0"/>
                <a:cs typeface="Times New Roman" panose="02020603050405020304" pitchFamily="18" charset="0"/>
              </a:rPr>
              <a:t>planetary motion</a:t>
            </a:r>
            <a:endParaRPr lang="zh-CN" altLang="en-US" sz="20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Box 5"/>
          <p:cNvSpPr txBox="1">
            <a:spLocks noChangeArrowheads="1"/>
          </p:cNvSpPr>
          <p:nvPr/>
        </p:nvSpPr>
        <p:spPr bwMode="auto">
          <a:xfrm>
            <a:off x="71437" y="884714"/>
            <a:ext cx="9001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dirty="0"/>
              <a:t>Rethink of  the laws of planetary motion</a:t>
            </a:r>
            <a:endParaRPr lang="en-US" altLang="zh-CN" sz="2400" b="1" dirty="0"/>
          </a:p>
        </p:txBody>
      </p:sp>
      <p:sp>
        <p:nvSpPr>
          <p:cNvPr id="6" name="TextBox 5"/>
          <p:cNvSpPr txBox="1">
            <a:spLocks noChangeArrowheads="1"/>
          </p:cNvSpPr>
          <p:nvPr/>
        </p:nvSpPr>
        <p:spPr bwMode="auto">
          <a:xfrm>
            <a:off x="64331" y="1645922"/>
            <a:ext cx="9001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dirty="0">
                <a:solidFill>
                  <a:srgbClr val="7030A0"/>
                </a:solidFill>
              </a:rPr>
              <a:t>Identifying phenomenon (Tycho Brahe) </a:t>
            </a:r>
            <a:endParaRPr lang="en-US" altLang="zh-CN" sz="2400" b="1" dirty="0">
              <a:solidFill>
                <a:srgbClr val="7030A0"/>
              </a:solidFill>
            </a:endParaRPr>
          </a:p>
        </p:txBody>
      </p:sp>
      <p:sp>
        <p:nvSpPr>
          <p:cNvPr id="7" name="TextBox 5"/>
          <p:cNvSpPr txBox="1">
            <a:spLocks noChangeArrowheads="1"/>
          </p:cNvSpPr>
          <p:nvPr/>
        </p:nvSpPr>
        <p:spPr bwMode="auto">
          <a:xfrm>
            <a:off x="64331" y="2284810"/>
            <a:ext cx="9001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dirty="0">
                <a:solidFill>
                  <a:srgbClr val="7030A0"/>
                </a:solidFill>
              </a:rPr>
              <a:t>Describing phenomena (Johannes Kepler)</a:t>
            </a:r>
            <a:endParaRPr lang="en-US" altLang="zh-CN" sz="2400" b="1" dirty="0">
              <a:solidFill>
                <a:srgbClr val="7030A0"/>
              </a:solidFill>
            </a:endParaRPr>
          </a:p>
        </p:txBody>
      </p:sp>
      <p:sp>
        <p:nvSpPr>
          <p:cNvPr id="8" name="TextBox 5"/>
          <p:cNvSpPr txBox="1">
            <a:spLocks noChangeArrowheads="1"/>
          </p:cNvSpPr>
          <p:nvPr/>
        </p:nvSpPr>
        <p:spPr bwMode="auto">
          <a:xfrm>
            <a:off x="71882" y="2966165"/>
            <a:ext cx="9001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dirty="0">
                <a:solidFill>
                  <a:srgbClr val="7030A0"/>
                </a:solidFill>
              </a:rPr>
              <a:t>Discussing mechanisms (Isaac Newton) </a:t>
            </a:r>
            <a:endParaRPr lang="en-US" altLang="zh-CN" sz="2400" b="1" dirty="0">
              <a:solidFill>
                <a:srgbClr val="7030A0"/>
              </a:solidFill>
            </a:endParaRPr>
          </a:p>
        </p:txBody>
      </p:sp>
      <p:sp>
        <p:nvSpPr>
          <p:cNvPr id="9" name="TextBox 5"/>
          <p:cNvSpPr txBox="1">
            <a:spLocks noChangeArrowheads="1"/>
          </p:cNvSpPr>
          <p:nvPr/>
        </p:nvSpPr>
        <p:spPr bwMode="auto">
          <a:xfrm>
            <a:off x="58027" y="3569810"/>
            <a:ext cx="9001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a:solidFill>
                  <a:srgbClr val="7030A0"/>
                </a:solidFill>
              </a:rPr>
              <a:t>Applying mechanisms  (exploration of space)</a:t>
            </a:r>
            <a:endParaRPr lang="en-US" altLang="zh-CN" sz="2400" b="1">
              <a:solidFill>
                <a:srgbClr val="7030A0"/>
              </a:solidFill>
            </a:endParaRPr>
          </a:p>
        </p:txBody>
      </p:sp>
      <p:pic>
        <p:nvPicPr>
          <p:cNvPr id="788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4168" y="936625"/>
            <a:ext cx="1658937" cy="249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9522" y="2702720"/>
            <a:ext cx="1641475"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6340" y="4448175"/>
            <a:ext cx="1624012"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4479" y="4331845"/>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591" y="4526358"/>
            <a:ext cx="22875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43848" y="1745615"/>
            <a:ext cx="3456305" cy="1137285"/>
          </a:xfrm>
          <a:prstGeom prst="rect">
            <a:avLst/>
          </a:prstGeom>
        </p:spPr>
        <p:txBody>
          <a:bodyPr wrap="square">
            <a:spAutoFit/>
          </a:bodyPr>
          <a:lstStyle/>
          <a:p>
            <a:pPr algn="l"/>
            <a:endParaRPr lang="en-US" altLang="zh-CN" dirty="0"/>
          </a:p>
          <a:p>
            <a:pPr algn="l"/>
            <a:r>
              <a:rPr kumimoji="1" lang="en-US" altLang="zh-CN" sz="3200" b="1" dirty="0">
                <a:latin typeface="Times New Roman" panose="02020603050405020304" pitchFamily="18" charset="0"/>
                <a:sym typeface="+mn-ea"/>
              </a:rPr>
              <a:t>(24+4)/10=2.8 (?)； </a:t>
            </a:r>
            <a:endParaRPr kumimoji="1" lang="en-US" altLang="zh-CN" sz="3200" b="1" dirty="0">
              <a:latin typeface="Times New Roman" panose="02020603050405020304" pitchFamily="18" charset="0"/>
            </a:endParaRPr>
          </a:p>
          <a:p>
            <a:pPr algn="l"/>
            <a:endParaRPr lang="zh-CN" altLang="en-US" dirty="0"/>
          </a:p>
        </p:txBody>
      </p:sp>
      <p:sp>
        <p:nvSpPr>
          <p:cNvPr id="3" name="文本框 2"/>
          <p:cNvSpPr txBox="1"/>
          <p:nvPr/>
        </p:nvSpPr>
        <p:spPr>
          <a:xfrm>
            <a:off x="780733" y="2915285"/>
            <a:ext cx="7582535" cy="3415030"/>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The only unexplained number left in the series would correspond to a planet between Mars and Jupiter. On January 1, 1801, the Italian astronomer Joseph Piazzi discovered a planet. Later, Ceres was then lost to sight when its light vanished in the rays of the sun, and the astronomers could no longer find it. There was now a challenge of calculating Ceres' orbit using only the observations Piazzi made, so that astronomers would be able to sight Ceres when it reemerged.</a:t>
            </a:r>
            <a:endParaRPr lang="zh-CN" altLang="en-US" sz="2400" b="1" dirty="0">
              <a:latin typeface="Times New Roman" panose="02020603050405020304" pitchFamily="18" charset="0"/>
              <a:cs typeface="Times New Roman" panose="02020603050405020304" pitchFamily="18" charset="0"/>
            </a:endParaRPr>
          </a:p>
        </p:txBody>
      </p:sp>
      <p:sp>
        <p:nvSpPr>
          <p:cNvPr id="5" name="矩形 1"/>
          <p:cNvSpPr>
            <a:spLocks noChangeArrowheads="1"/>
          </p:cNvSpPr>
          <p:nvPr/>
        </p:nvSpPr>
        <p:spPr bwMode="auto">
          <a:xfrm>
            <a:off x="1511082" y="1036638"/>
            <a:ext cx="556323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r>
              <a:rPr lang="en-US" altLang="zh-CN" dirty="0"/>
              <a:t>Titius-Bode Law (3*2ⁿ+4)/10</a:t>
            </a:r>
            <a:r>
              <a:rPr lang="zh-CN" altLang="en-US" dirty="0"/>
              <a:t>？</a:t>
            </a:r>
            <a:endParaRPr lang="zh-CN" altLang="en-US" dirty="0"/>
          </a:p>
          <a:p>
            <a:pPr algn="l">
              <a:buClrTx/>
              <a:buSzTx/>
              <a:buNone/>
            </a:pPr>
            <a:endParaRPr lang="en-US" altLang="zh-CN"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441258" y="2846705"/>
            <a:ext cx="4261485" cy="2688590"/>
          </a:xfrm>
          <a:prstGeom prst="rect">
            <a:avLst/>
          </a:prstGeom>
        </p:spPr>
      </p:pic>
      <p:sp>
        <p:nvSpPr>
          <p:cNvPr id="4" name="文本框 3"/>
          <p:cNvSpPr txBox="1"/>
          <p:nvPr/>
        </p:nvSpPr>
        <p:spPr>
          <a:xfrm>
            <a:off x="2488565" y="1659255"/>
            <a:ext cx="4166870" cy="829945"/>
          </a:xfrm>
          <a:prstGeom prst="rect">
            <a:avLst/>
          </a:prstGeom>
          <a:noFill/>
        </p:spPr>
        <p:txBody>
          <a:bodyPr wrap="square" rtlCol="0" anchor="t">
            <a:spAutoFit/>
          </a:bodyPr>
          <a:lstStyle/>
          <a:p>
            <a:r>
              <a:rPr lang="zh-CN" altLang="en-US" sz="2400" b="1">
                <a:latin typeface="Times New Roman" panose="02020603050405020304" pitchFamily="18" charset="0"/>
                <a:cs typeface="Times New Roman" panose="02020603050405020304" pitchFamily="18" charset="0"/>
              </a:rPr>
              <a:t>Why Ice Cream Isn</a:t>
            </a:r>
            <a:r>
              <a:rPr lang="en-US" altLang="zh-CN" sz="2400" b="1">
                <a:latin typeface="Times New Roman" panose="02020603050405020304" pitchFamily="18" charset="0"/>
                <a:cs typeface="Times New Roman" panose="02020603050405020304" pitchFamily="18" charset="0"/>
              </a:rPr>
              <a:t>'</a:t>
            </a:r>
            <a:r>
              <a:rPr lang="zh-CN" altLang="en-US" sz="2400" b="1">
                <a:latin typeface="Times New Roman" panose="02020603050405020304" pitchFamily="18" charset="0"/>
                <a:cs typeface="Times New Roman" panose="02020603050405020304" pitchFamily="18" charset="0"/>
              </a:rPr>
              <a:t>t Deadly: Correlation vs. Causation</a:t>
            </a:r>
            <a:endParaRPr lang="zh-CN" altLang="en-US" sz="2400" b="1">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71780" y="1433830"/>
            <a:ext cx="8739505" cy="4707890"/>
          </a:xfrm>
          <a:prstGeom prst="rect">
            <a:avLst/>
          </a:prstGeom>
          <a:noFill/>
        </p:spPr>
        <p:txBody>
          <a:bodyPr wrap="square" rtlCol="0" anchor="t">
            <a:spAutoFit/>
          </a:bodyPr>
          <a:lstStyle/>
          <a:p>
            <a:r>
              <a:rPr lang="zh-CN" altLang="en-US" sz="2000" b="1">
                <a:latin typeface="Times New Roman" panose="02020603050405020304" pitchFamily="18" charset="0"/>
                <a:cs typeface="Times New Roman" panose="02020603050405020304" pitchFamily="18" charset="0"/>
              </a:rPr>
              <a:t>Understanding the difference between correlation and causation. </a:t>
            </a:r>
            <a:endParaRPr lang="zh-CN" altLang="en-US" sz="2000" b="1">
              <a:latin typeface="Times New Roman" panose="02020603050405020304" pitchFamily="18" charset="0"/>
              <a:cs typeface="Times New Roman" panose="02020603050405020304" pitchFamily="18" charset="0"/>
            </a:endParaRPr>
          </a:p>
          <a:p>
            <a:r>
              <a:rPr lang="en-US" altLang="zh-CN" sz="2000" b="1">
                <a:latin typeface="Times New Roman" panose="02020603050405020304" pitchFamily="18" charset="0"/>
                <a:cs typeface="Times New Roman" panose="02020603050405020304" pitchFamily="18" charset="0"/>
              </a:rPr>
              <a:t>L</a:t>
            </a:r>
            <a:r>
              <a:rPr lang="zh-CN" altLang="en-US" sz="2000" b="1">
                <a:latin typeface="Times New Roman" panose="02020603050405020304" pitchFamily="18" charset="0"/>
                <a:cs typeface="Times New Roman" panose="02020603050405020304" pitchFamily="18" charset="0"/>
              </a:rPr>
              <a:t>et me present you with a shocking fact: When ice cream sales increase, so do homicide rates</a:t>
            </a:r>
            <a:r>
              <a:rPr lang="en-US" altLang="zh-CN" sz="2000" b="1">
                <a:latin typeface="Times New Roman" panose="02020603050405020304" pitchFamily="18" charset="0"/>
                <a:cs typeface="Times New Roman" panose="02020603050405020304" pitchFamily="18" charset="0"/>
              </a:rPr>
              <a:t>.</a:t>
            </a:r>
            <a:endParaRPr lang="en-US" altLang="zh-CN" sz="2000" b="1">
              <a:latin typeface="Times New Roman" panose="02020603050405020304" pitchFamily="18" charset="0"/>
              <a:cs typeface="Times New Roman" panose="02020603050405020304" pitchFamily="18" charset="0"/>
            </a:endParaRPr>
          </a:p>
          <a:p>
            <a:endParaRPr lang="en-US" altLang="zh-CN" sz="2000" b="1">
              <a:latin typeface="Times New Roman" panose="02020603050405020304" pitchFamily="18" charset="0"/>
              <a:cs typeface="Times New Roman" panose="02020603050405020304" pitchFamily="18" charset="0"/>
            </a:endParaRPr>
          </a:p>
          <a:p>
            <a:r>
              <a:rPr lang="en-US" altLang="zh-CN" sz="2000" b="1">
                <a:latin typeface="Times New Roman" panose="02020603050405020304" pitchFamily="18" charset="0"/>
                <a:cs typeface="Times New Roman" panose="02020603050405020304" pitchFamily="18" charset="0"/>
              </a:rPr>
              <a:t>Before we start banning the sale of ice cream to prevent the loss of innocent lives, let’s define both correlation and causation. Correlation is a mutual relationship or connection between two or more things. Causation, on the other hand, is the action of causing something. In short, the difference is that two things can be correlated, but that doesn’t mean that one thing caused the other.</a:t>
            </a:r>
            <a:endParaRPr lang="en-US" altLang="zh-CN" sz="2000" b="1">
              <a:latin typeface="Times New Roman" panose="02020603050405020304" pitchFamily="18" charset="0"/>
              <a:cs typeface="Times New Roman" panose="02020603050405020304" pitchFamily="18" charset="0"/>
            </a:endParaRPr>
          </a:p>
          <a:p>
            <a:endParaRPr lang="en-US" altLang="zh-CN" sz="2000" b="1">
              <a:latin typeface="Times New Roman" panose="02020603050405020304" pitchFamily="18" charset="0"/>
              <a:cs typeface="Times New Roman" panose="02020603050405020304" pitchFamily="18" charset="0"/>
            </a:endParaRPr>
          </a:p>
          <a:p>
            <a:r>
              <a:rPr lang="en-US" altLang="zh-CN" sz="2000" b="1">
                <a:latin typeface="Times New Roman" panose="02020603050405020304" pitchFamily="18" charset="0"/>
                <a:cs typeface="Times New Roman" panose="02020603050405020304" pitchFamily="18" charset="0"/>
              </a:rPr>
              <a:t>Going back to the ice cream example, it’s true that ice cream sales and murder rates are positively correlated. However, ice cream doesn’t cause murder. It turns out, both ice cream sales and increased homicide rates have a third variable in common: heat. When heat rises, ice cream sales increase. Unrelated to the ice cream, heat also causes murder rates to increase. </a:t>
            </a:r>
            <a:endParaRPr lang="en-US" altLang="zh-CN" sz="2000" b="1">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8590" y="925195"/>
            <a:ext cx="8845550" cy="5631180"/>
          </a:xfrm>
          <a:prstGeom prst="rect">
            <a:avLst/>
          </a:prstGeom>
          <a:noFill/>
        </p:spPr>
        <p:txBody>
          <a:bodyPr wrap="square" rtlCol="0" anchor="t">
            <a:spAutoFit/>
          </a:bodyPr>
          <a:lstStyle/>
          <a:p>
            <a:r>
              <a:rPr lang="zh-CN" altLang="en-US" sz="2400" b="1">
                <a:latin typeface="Times New Roman" panose="02020603050405020304" pitchFamily="18" charset="0"/>
                <a:cs typeface="Times New Roman" panose="02020603050405020304" pitchFamily="18" charset="0"/>
              </a:rPr>
              <a:t>The main takeaway boils down to one sentence: correlation is not causation. While it might be easy to remember that when someone tells you that ice cream and homicide have been statistically linked, it becomes trickier when the claim is less outrageous. Maybe a friend tells you that they read an article saying people who eat kale live statistically longer. You want to live longer, so you start eating lots of kale. After all, eating kale will give you a few extra years, right? While those kale salads probably aren</a:t>
            </a:r>
            <a:r>
              <a:rPr lang="en-US" altLang="zh-CN" sz="2400" b="1">
                <a:latin typeface="Times New Roman" panose="02020603050405020304" pitchFamily="18" charset="0"/>
                <a:cs typeface="Times New Roman" panose="02020603050405020304" pitchFamily="18" charset="0"/>
              </a:rPr>
              <a:t>’</a:t>
            </a:r>
            <a:r>
              <a:rPr lang="zh-CN" altLang="en-US" sz="2400" b="1">
                <a:latin typeface="Times New Roman" panose="02020603050405020304" pitchFamily="18" charset="0"/>
                <a:cs typeface="Times New Roman" panose="02020603050405020304" pitchFamily="18" charset="0"/>
              </a:rPr>
              <a:t>t bad for you, you</a:t>
            </a:r>
            <a:r>
              <a:rPr lang="en-US" altLang="zh-CN" sz="2400" b="1">
                <a:latin typeface="Times New Roman" panose="02020603050405020304" pitchFamily="18" charset="0"/>
                <a:cs typeface="Times New Roman" panose="02020603050405020304" pitchFamily="18" charset="0"/>
                <a:sym typeface="+mn-ea"/>
              </a:rPr>
              <a:t>’</a:t>
            </a:r>
            <a:r>
              <a:rPr lang="zh-CN" altLang="en-US" sz="2400" b="1">
                <a:latin typeface="Times New Roman" panose="02020603050405020304" pitchFamily="18" charset="0"/>
                <a:cs typeface="Times New Roman" panose="02020603050405020304" pitchFamily="18" charset="0"/>
              </a:rPr>
              <a:t>ve forgotten that correlation isn</a:t>
            </a:r>
            <a:r>
              <a:rPr lang="en-US" altLang="zh-CN" sz="2400" b="1">
                <a:latin typeface="Times New Roman" panose="02020603050405020304" pitchFamily="18" charset="0"/>
                <a:cs typeface="Times New Roman" panose="02020603050405020304" pitchFamily="18" charset="0"/>
                <a:sym typeface="+mn-ea"/>
              </a:rPr>
              <a:t>’</a:t>
            </a:r>
            <a:r>
              <a:rPr lang="zh-CN" altLang="en-US" sz="2400" b="1">
                <a:latin typeface="Times New Roman" panose="02020603050405020304" pitchFamily="18" charset="0"/>
                <a:cs typeface="Times New Roman" panose="02020603050405020304" pitchFamily="18" charset="0"/>
              </a:rPr>
              <a:t>t causation. I think it</a:t>
            </a:r>
            <a:r>
              <a:rPr lang="en-US" altLang="zh-CN" sz="2400" b="1">
                <a:latin typeface="Times New Roman" panose="02020603050405020304" pitchFamily="18" charset="0"/>
                <a:cs typeface="Times New Roman" panose="02020603050405020304" pitchFamily="18" charset="0"/>
                <a:sym typeface="+mn-ea"/>
              </a:rPr>
              <a:t>’</a:t>
            </a:r>
            <a:r>
              <a:rPr lang="zh-CN" altLang="en-US" sz="2400" b="1">
                <a:latin typeface="Times New Roman" panose="02020603050405020304" pitchFamily="18" charset="0"/>
                <a:cs typeface="Times New Roman" panose="02020603050405020304" pitchFamily="18" charset="0"/>
              </a:rPr>
              <a:t>s significantly more likely that people who eat kale are more concerned with health and wellness, and therefore live a bit longer, than kale alone being responsible for a longer life.</a:t>
            </a:r>
            <a:endParaRPr lang="zh-CN" altLang="en-US" sz="2400" b="1">
              <a:latin typeface="Times New Roman" panose="02020603050405020304" pitchFamily="18" charset="0"/>
              <a:cs typeface="Times New Roman" panose="02020603050405020304" pitchFamily="18" charset="0"/>
            </a:endParaRPr>
          </a:p>
          <a:p>
            <a:endParaRPr lang="zh-CN" altLang="en-US" sz="2400" b="1">
              <a:latin typeface="Times New Roman" panose="02020603050405020304" pitchFamily="18" charset="0"/>
              <a:cs typeface="Times New Roman" panose="02020603050405020304" pitchFamily="18" charset="0"/>
            </a:endParaRPr>
          </a:p>
          <a:p>
            <a:r>
              <a:rPr lang="zh-CN" altLang="en-US" sz="2400" b="1">
                <a:latin typeface="Times New Roman" panose="02020603050405020304" pitchFamily="18" charset="0"/>
                <a:cs typeface="Times New Roman" panose="02020603050405020304" pitchFamily="18" charset="0"/>
              </a:rPr>
              <a:t>Discard that kale salad and go buy yourself some ice cream, because correlation is not causation. </a:t>
            </a:r>
            <a:endParaRPr lang="zh-CN" altLang="en-US" sz="2400" b="1">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098675" y="2038350"/>
            <a:ext cx="4946650" cy="2781300"/>
          </a:xfrm>
          <a:prstGeom prst="rect">
            <a:avLst/>
          </a:prstGeom>
        </p:spPr>
      </p:pic>
      <p:sp>
        <p:nvSpPr>
          <p:cNvPr id="4" name="文本框 3"/>
          <p:cNvSpPr txBox="1"/>
          <p:nvPr/>
        </p:nvSpPr>
        <p:spPr>
          <a:xfrm>
            <a:off x="3615690" y="1268730"/>
            <a:ext cx="2489835" cy="460375"/>
          </a:xfrm>
          <a:prstGeom prst="rect">
            <a:avLst/>
          </a:prstGeom>
          <a:noFill/>
        </p:spPr>
        <p:txBody>
          <a:bodyPr wrap="square" rtlCol="0" anchor="t">
            <a:spAutoFit/>
          </a:bodyPr>
          <a:lstStyle/>
          <a:p>
            <a:r>
              <a:rPr lang="en-US" altLang="zh-CN" sz="2400" b="1">
                <a:latin typeface="Times New Roman" panose="02020603050405020304" pitchFamily="18" charset="0"/>
                <a:cs typeface="Times New Roman" panose="02020603050405020304" pitchFamily="18" charset="0"/>
              </a:rPr>
              <a:t>Sora p</a:t>
            </a:r>
            <a:r>
              <a:rPr lang="zh-CN" altLang="en-US" sz="2400" b="1">
                <a:latin typeface="Times New Roman" panose="02020603050405020304" pitchFamily="18" charset="0"/>
                <a:cs typeface="Times New Roman" panose="02020603050405020304" pitchFamily="18" charset="0"/>
              </a:rPr>
              <a:t>aradox</a:t>
            </a:r>
            <a:endParaRPr lang="zh-CN" altLang="en-US" sz="2400" b="1">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33458" y="1268730"/>
            <a:ext cx="2077085" cy="460375"/>
          </a:xfrm>
          <a:prstGeom prst="rect">
            <a:avLst/>
          </a:prstGeom>
          <a:noFill/>
        </p:spPr>
        <p:txBody>
          <a:bodyPr wrap="square" rtlCol="0" anchor="t">
            <a:spAutoFit/>
          </a:bodyPr>
          <a:lstStyle/>
          <a:p>
            <a:r>
              <a:rPr lang="en-US" altLang="zh-CN" sz="2400" b="1">
                <a:latin typeface="Times New Roman" panose="02020603050405020304" pitchFamily="18" charset="0"/>
                <a:cs typeface="Times New Roman" panose="02020603050405020304" pitchFamily="18" charset="0"/>
              </a:rPr>
              <a:t>Sora p</a:t>
            </a:r>
            <a:r>
              <a:rPr lang="zh-CN" altLang="en-US" sz="2400" b="1">
                <a:latin typeface="Times New Roman" panose="02020603050405020304" pitchFamily="18" charset="0"/>
                <a:cs typeface="Times New Roman" panose="02020603050405020304" pitchFamily="18" charset="0"/>
              </a:rPr>
              <a:t>aradox</a:t>
            </a:r>
            <a:endParaRPr lang="zh-CN" altLang="en-US" sz="2400" b="1">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051050" y="2070100"/>
            <a:ext cx="5041900" cy="2717800"/>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95" y="1745615"/>
            <a:ext cx="9155430" cy="1137285"/>
          </a:xfrm>
          <a:prstGeom prst="rect">
            <a:avLst/>
          </a:prstGeom>
        </p:spPr>
        <p:txBody>
          <a:bodyPr wrap="square">
            <a:spAutoFit/>
          </a:bodyPr>
          <a:lstStyle/>
          <a:p>
            <a:pPr algn="l"/>
            <a:endParaRPr lang="en-US" altLang="zh-CN" dirty="0"/>
          </a:p>
          <a:p>
            <a:pPr algn="ctr"/>
            <a:r>
              <a:rPr kumimoji="1" lang="en-US" altLang="zh-CN" sz="3200" b="1" dirty="0">
                <a:latin typeface="Times New Roman" panose="02020603050405020304" pitchFamily="18" charset="0"/>
                <a:sym typeface="+mn-ea"/>
              </a:rPr>
              <a:t>(24+4)/10=2.8 (?)； </a:t>
            </a:r>
            <a:endParaRPr kumimoji="1" lang="en-US" altLang="zh-CN" sz="3200" b="1" dirty="0">
              <a:latin typeface="Times New Roman" panose="02020603050405020304" pitchFamily="18" charset="0"/>
            </a:endParaRPr>
          </a:p>
          <a:p>
            <a:pPr algn="l"/>
            <a:endParaRPr lang="zh-CN" altLang="en-US" dirty="0"/>
          </a:p>
        </p:txBody>
      </p:sp>
      <p:sp>
        <p:nvSpPr>
          <p:cNvPr id="3" name="文本框 2"/>
          <p:cNvSpPr txBox="1"/>
          <p:nvPr/>
        </p:nvSpPr>
        <p:spPr>
          <a:xfrm>
            <a:off x="48895" y="2700020"/>
            <a:ext cx="8982075" cy="3046095"/>
          </a:xfrm>
          <a:prstGeom prst="rect">
            <a:avLst/>
          </a:prstGeom>
          <a:noFill/>
        </p:spPr>
        <p:txBody>
          <a:bodyPr wrap="square" rtlCol="0">
            <a:spAutoFit/>
          </a:bodyPr>
          <a:lstStyle/>
          <a:p>
            <a:endParaRPr lang="en-US" altLang="zh-CN" sz="2400" dirty="0">
              <a:latin typeface="Times New Roman" panose="02020603050405020304" pitchFamily="18" charset="0"/>
              <a:cs typeface="Times New Roman" panose="02020603050405020304" pitchFamily="18" charset="0"/>
              <a:sym typeface="+mn-ea"/>
            </a:endParaRPr>
          </a:p>
          <a:p>
            <a:pPr marL="342900" indent="-342900">
              <a:buFont typeface="Arial" panose="020B0604020202020204" pitchFamily="34" charset="0"/>
              <a:buChar char="•"/>
            </a:pPr>
            <a:r>
              <a:rPr lang="zh-CN" altLang="en-US" sz="2400" b="1" dirty="0">
                <a:latin typeface="Times New Roman" panose="02020603050405020304" pitchFamily="18" charset="0"/>
                <a:cs typeface="Times New Roman" panose="02020603050405020304" pitchFamily="18" charset="0"/>
              </a:rPr>
              <a:t>To recover Ceres, mathematician Gauss, then twenty-four years old, developed an efficient method of orbit determination. Within a few weeks, he predicted the path of Ceres and sent his results to von Zach.</a:t>
            </a:r>
            <a:r>
              <a:rPr lang="en-US" altLang="zh-CN"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sym typeface="+mn-ea"/>
              </a:rPr>
              <a:t> Using Gauss's prediction for Ceres,</a:t>
            </a:r>
            <a:r>
              <a:rPr lang="zh-CN" altLang="en-US" sz="2400" b="1" dirty="0">
                <a:latin typeface="Times New Roman" panose="02020603050405020304" pitchFamily="18" charset="0"/>
                <a:cs typeface="Times New Roman" panose="02020603050405020304" pitchFamily="18" charset="0"/>
              </a:rPr>
              <a:t> von Zach found Ceres near the predicted position and continued to record its position</a:t>
            </a:r>
            <a:r>
              <a:rPr lang="en-US" altLang="zh-CN" sz="2400" b="1" dirty="0">
                <a:latin typeface="Times New Roman" panose="02020603050405020304" pitchFamily="18" charset="0"/>
                <a:cs typeface="Times New Roman" panose="02020603050405020304" pitchFamily="18" charset="0"/>
              </a:rPr>
              <a:t>, o</a:t>
            </a:r>
            <a:r>
              <a:rPr lang="zh-CN" altLang="en-US" sz="2400" b="1" dirty="0">
                <a:latin typeface="Times New Roman" panose="02020603050405020304" pitchFamily="18" charset="0"/>
                <a:cs typeface="Times New Roman" panose="02020603050405020304" pitchFamily="18" charset="0"/>
                <a:sym typeface="+mn-ea"/>
              </a:rPr>
              <a:t>n 31 December 1801</a:t>
            </a:r>
            <a:r>
              <a:rPr lang="zh-CN" altLang="en-US" sz="2400" b="1" dirty="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a:p>
            <a:endParaRPr lang="zh-CN" altLang="en-US" sz="2400" b="1" dirty="0">
              <a:latin typeface="Times New Roman" panose="02020603050405020304" pitchFamily="18" charset="0"/>
              <a:cs typeface="Times New Roman" panose="02020603050405020304" pitchFamily="18" charset="0"/>
            </a:endParaRPr>
          </a:p>
        </p:txBody>
      </p:sp>
      <p:sp>
        <p:nvSpPr>
          <p:cNvPr id="5" name="矩形 1"/>
          <p:cNvSpPr>
            <a:spLocks noChangeArrowheads="1"/>
          </p:cNvSpPr>
          <p:nvPr/>
        </p:nvSpPr>
        <p:spPr bwMode="auto">
          <a:xfrm>
            <a:off x="1511082" y="1036638"/>
            <a:ext cx="556323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r>
              <a:rPr lang="en-US" altLang="zh-CN" dirty="0"/>
              <a:t>Titius-Bode Law (3*2ⁿ+4)/10</a:t>
            </a:r>
            <a:r>
              <a:rPr lang="zh-CN" altLang="en-US" dirty="0"/>
              <a:t>？</a:t>
            </a:r>
            <a:endParaRPr lang="zh-CN" altLang="en-US" dirty="0"/>
          </a:p>
          <a:p>
            <a:pPr algn="l">
              <a:buClrTx/>
              <a:buSzTx/>
              <a:buNone/>
            </a:pPr>
            <a:endParaRPr lang="en-US" altLang="zh-CN"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5"/>
          <p:cNvSpPr txBox="1">
            <a:spLocks noChangeArrowheads="1"/>
          </p:cNvSpPr>
          <p:nvPr/>
        </p:nvSpPr>
        <p:spPr bwMode="auto">
          <a:xfrm>
            <a:off x="764540" y="1210945"/>
            <a:ext cx="7813675"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ea typeface="宋体" panose="02010600030101010101" pitchFamily="2" charset="-122"/>
              </a:defRPr>
            </a:lvl1pPr>
            <a:lvl2pPr marL="742950" indent="-285750" eaLnBrk="0" hangingPunct="0">
              <a:defRPr sz="3200">
                <a:solidFill>
                  <a:schemeClr val="tx1"/>
                </a:solidFill>
                <a:latin typeface="Times New Roman" panose="02020603050405020304" pitchFamily="18" charset="0"/>
                <a:ea typeface="宋体" panose="02010600030101010101" pitchFamily="2" charset="-122"/>
              </a:defRPr>
            </a:lvl2pPr>
            <a:lvl3pPr marL="1143000" indent="-228600" eaLnBrk="0" hangingPunct="0">
              <a:defRPr sz="3200">
                <a:solidFill>
                  <a:schemeClr val="tx1"/>
                </a:solidFill>
                <a:latin typeface="Times New Roman" panose="02020603050405020304" pitchFamily="18" charset="0"/>
                <a:ea typeface="宋体" panose="02010600030101010101" pitchFamily="2" charset="-122"/>
              </a:defRPr>
            </a:lvl3pPr>
            <a:lvl4pPr marL="1600200" indent="-228600" eaLnBrk="0" hangingPunct="0">
              <a:defRPr sz="3200">
                <a:solidFill>
                  <a:schemeClr val="tx1"/>
                </a:solidFill>
                <a:latin typeface="Times New Roman" panose="02020603050405020304" pitchFamily="18" charset="0"/>
                <a:ea typeface="宋体" panose="02010600030101010101" pitchFamily="2" charset="-122"/>
              </a:defRPr>
            </a:lvl4pPr>
            <a:lvl5pPr marL="2057400" indent="-228600" eaLnBrk="0" hangingPunct="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dirty="0"/>
              <a:t>The concept of least squares dates from the pioneering work of Gauss and Legendre in the early 19th century.  </a:t>
            </a:r>
            <a:r>
              <a:rPr lang="en-US" altLang="zh-CN" sz="2400" b="1" dirty="0">
                <a:sym typeface="+mn-ea"/>
              </a:rPr>
              <a:t>The driving forces behind least squares methods comes from solving inconsistent linear systems arising from i.e., noisy or inexact data.</a:t>
            </a:r>
            <a:endParaRPr lang="en-US" altLang="zh-CN" sz="2400" b="1" dirty="0"/>
          </a:p>
          <a:p>
            <a:pPr eaLnBrk="1" hangingPunct="1">
              <a:buFont typeface="Wingdings" panose="05000000000000000000" pitchFamily="2" charset="2"/>
              <a:buNone/>
            </a:pPr>
            <a:endParaRPr lang="en-US" altLang="zh-CN" sz="2400" b="1" dirty="0"/>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18690" y="3395980"/>
            <a:ext cx="4706620"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0" name="Object 2"/>
          <p:cNvGraphicFramePr>
            <a:graphicFrameLocks noChangeAspect="1"/>
          </p:cNvGraphicFramePr>
          <p:nvPr/>
        </p:nvGraphicFramePr>
        <p:xfrm>
          <a:off x="2987824" y="1340768"/>
          <a:ext cx="2286000" cy="1941513"/>
        </p:xfrm>
        <a:graphic>
          <a:graphicData uri="http://schemas.openxmlformats.org/presentationml/2006/ole">
            <mc:AlternateContent xmlns:mc="http://schemas.openxmlformats.org/markup-compatibility/2006">
              <mc:Choice xmlns:v="urn:schemas-microsoft-com:vml" Requires="v">
                <p:oleObj spid="_x0000_s32812" name="Equation" r:id="rId1" imgW="838200" imgH="711200" progId="Equation.DSMT4">
                  <p:embed/>
                </p:oleObj>
              </mc:Choice>
              <mc:Fallback>
                <p:oleObj name="Equation" r:id="rId1" imgW="838200" imgH="711200" progId="Equation.DSMT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1340768"/>
                        <a:ext cx="2286000" cy="194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029"/>
          <p:cNvSpPr txBox="1">
            <a:spLocks noChangeArrowheads="1"/>
          </p:cNvSpPr>
          <p:nvPr/>
        </p:nvSpPr>
        <p:spPr bwMode="auto">
          <a:xfrm>
            <a:off x="252460" y="3861048"/>
            <a:ext cx="864393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b="1">
                <a:solidFill>
                  <a:schemeClr val="tx1"/>
                </a:solidFill>
                <a:latin typeface="Times New Roman" panose="02020603050405020304" pitchFamily="18" charset="0"/>
                <a:ea typeface="宋体" panose="02010600030101010101" pitchFamily="2" charset="-122"/>
              </a:defRPr>
            </a:lvl1pPr>
            <a:lvl2pPr marL="742950" indent="-285750">
              <a:defRPr kumimoji="1" sz="3200" b="1">
                <a:solidFill>
                  <a:schemeClr val="tx1"/>
                </a:solidFill>
                <a:latin typeface="Times New Roman" panose="02020603050405020304" pitchFamily="18" charset="0"/>
                <a:ea typeface="宋体" panose="02010600030101010101" pitchFamily="2" charset="-122"/>
              </a:defRPr>
            </a:lvl2pPr>
            <a:lvl3pPr marL="1143000" indent="-228600">
              <a:defRPr kumimoji="1" sz="3200" b="1">
                <a:solidFill>
                  <a:schemeClr val="tx1"/>
                </a:solidFill>
                <a:latin typeface="Times New Roman" panose="02020603050405020304" pitchFamily="18" charset="0"/>
                <a:ea typeface="宋体" panose="02010600030101010101" pitchFamily="2" charset="-122"/>
              </a:defRPr>
            </a:lvl3pPr>
            <a:lvl4pPr marL="1600200" indent="-228600">
              <a:defRPr kumimoji="1" sz="3200" b="1">
                <a:solidFill>
                  <a:schemeClr val="tx1"/>
                </a:solidFill>
                <a:latin typeface="Times New Roman" panose="02020603050405020304" pitchFamily="18" charset="0"/>
                <a:ea typeface="宋体" panose="02010600030101010101" pitchFamily="2" charset="-122"/>
              </a:defRPr>
            </a:lvl4pPr>
            <a:lvl5pPr marL="2057400" indent="-228600">
              <a:defRPr kumimoji="1" sz="32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2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en-US" altLang="zh-CN" sz="2800" dirty="0">
                <a:solidFill>
                  <a:srgbClr val="0070C0"/>
                </a:solidFill>
                <a:ea typeface="黑体" panose="02010609060101010101" pitchFamily="49" charset="-122"/>
              </a:rPr>
              <a:t>Definition</a:t>
            </a:r>
            <a:r>
              <a:rPr lang="en-US" altLang="zh-CN" sz="2800" dirty="0">
                <a:ea typeface="黑体" panose="02010609060101010101" pitchFamily="49" charset="-122"/>
              </a:rPr>
              <a:t>: A system of linear equations is consistent if there is at least one solution satisfying the system of linear equations.</a:t>
            </a:r>
            <a:endParaRPr lang="en-US" altLang="zh-CN" sz="2800" dirty="0">
              <a:ea typeface="黑体" panose="02010609060101010101" pitchFamily="49" charset="-122"/>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14843" y="1273175"/>
            <a:ext cx="5536565" cy="1543685"/>
            <a:chOff x="2841" y="2005"/>
            <a:chExt cx="8719" cy="2431"/>
          </a:xfrm>
        </p:grpSpPr>
        <mc:AlternateContent xmlns:mc="http://schemas.openxmlformats.org/markup-compatibility/2006">
          <mc:Choice xmlns:a14="http://schemas.microsoft.com/office/drawing/2010/main" Requires="a14">
            <p:sp>
              <p:nvSpPr>
                <p:cNvPr id="6" name="文本框 5"/>
                <p:cNvSpPr txBox="1"/>
                <p:nvPr/>
              </p:nvSpPr>
              <p:spPr>
                <a:xfrm>
                  <a:off x="5337" y="2005"/>
                  <a:ext cx="5361" cy="72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cs typeface="Cambria Math" panose="02040503050406030204" pitchFamily="18" charset="0"/>
                              </a:rPr>
                              <m:t>𝒂</m:t>
                            </m:r>
                          </m:e>
                          <m:sub>
                            <m:r>
                              <a:rPr lang="en-US" altLang="zh-CN" sz="2400" b="1" i="1">
                                <a:latin typeface="Cambria Math" panose="02040503050406030204" pitchFamily="18" charset="0"/>
                                <a:ea typeface="MS Mincho" panose="02020609040205080304" charset="-128"/>
                                <a:cs typeface="Cambria Math" panose="02040503050406030204" pitchFamily="18" charset="0"/>
                              </a:rPr>
                              <m:t>𝟏𝟏</m:t>
                            </m:r>
                          </m:sub>
                        </m:sSub>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ea typeface="MS Mincho" panose="02020609040205080304" charset="-128"/>
                                <a:cs typeface="Cambria Math" panose="02040503050406030204" pitchFamily="18" charset="0"/>
                              </a:rPr>
                              <m:t>      </m:t>
                            </m:r>
                            <m:r>
                              <a:rPr lang="en-US" altLang="zh-CN" sz="2400" b="1" i="1">
                                <a:latin typeface="Cambria Math" panose="02040503050406030204" pitchFamily="18" charset="0"/>
                                <a:cs typeface="Cambria Math" panose="02040503050406030204" pitchFamily="18" charset="0"/>
                              </a:rPr>
                              <m:t>𝒂</m:t>
                            </m:r>
                          </m:e>
                          <m:sub>
                            <m:r>
                              <a:rPr lang="en-US" altLang="zh-CN" sz="2400" b="1" i="1">
                                <a:latin typeface="Cambria Math" panose="02040503050406030204" pitchFamily="18" charset="0"/>
                                <a:ea typeface="MS Mincho" panose="02020609040205080304" charset="-128"/>
                                <a:cs typeface="Cambria Math" panose="02040503050406030204" pitchFamily="18" charset="0"/>
                              </a:rPr>
                              <m:t>𝟏𝟐</m:t>
                            </m:r>
                          </m:sub>
                        </m:sSub>
                        <m:r>
                          <a:rPr lang="en-US" altLang="zh-CN" sz="2400" b="1" i="1">
                            <a:latin typeface="Cambria Math" panose="02040503050406030204" pitchFamily="18" charset="0"/>
                            <a:ea typeface="MS Mincho" panose="02020609040205080304" charset="-128"/>
                            <a:cs typeface="Cambria Math" panose="02040503050406030204" pitchFamily="18" charset="0"/>
                          </a:rPr>
                          <m:t>     ⋯     </m:t>
                        </m:r>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cs typeface="Cambria Math" panose="02040503050406030204" pitchFamily="18" charset="0"/>
                              </a:rPr>
                              <m:t>𝒂</m:t>
                            </m:r>
                          </m:e>
                          <m:sub>
                            <m:r>
                              <a:rPr lang="en-US" altLang="zh-CN" sz="2400" b="1" i="1">
                                <a:latin typeface="Cambria Math" panose="02040503050406030204" pitchFamily="18" charset="0"/>
                                <a:ea typeface="MS Mincho" panose="02020609040205080304" charset="-128"/>
                                <a:cs typeface="Cambria Math" panose="02040503050406030204" pitchFamily="18" charset="0"/>
                              </a:rPr>
                              <m:t>𝟏</m:t>
                            </m:r>
                            <m:r>
                              <a:rPr lang="en-US" altLang="zh-CN" sz="2400" b="1" i="1">
                                <a:latin typeface="Cambria Math" panose="02040503050406030204" pitchFamily="18" charset="0"/>
                                <a:cs typeface="Cambria Math" panose="02040503050406030204" pitchFamily="18" charset="0"/>
                              </a:rPr>
                              <m:t>𝒏</m:t>
                            </m:r>
                            <m:r>
                              <a:rPr lang="en-US" altLang="zh-CN" sz="2400" b="1" i="1">
                                <a:latin typeface="Cambria Math" panose="02040503050406030204" pitchFamily="18" charset="0"/>
                                <a:ea typeface="MS Mincho" panose="02020609040205080304" charset="-128"/>
                                <a:cs typeface="Cambria Math" panose="02040503050406030204" pitchFamily="18" charset="0"/>
                              </a:rPr>
                              <m:t>     </m:t>
                            </m:r>
                          </m:sub>
                        </m:sSub>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cs typeface="Cambria Math" panose="02040503050406030204" pitchFamily="18" charset="0"/>
                              </a:rPr>
                              <m:t>𝒃</m:t>
                            </m:r>
                          </m:e>
                          <m:sub>
                            <m:r>
                              <a:rPr lang="en-US" altLang="zh-CN" sz="2400" b="1" i="1">
                                <a:latin typeface="Cambria Math" panose="02040503050406030204" pitchFamily="18" charset="0"/>
                                <a:ea typeface="MS Mincho" panose="02020609040205080304" charset="-128"/>
                                <a:cs typeface="Cambria Math" panose="02040503050406030204" pitchFamily="18" charset="0"/>
                              </a:rPr>
                              <m:t>𝟏</m:t>
                            </m:r>
                          </m:sub>
                        </m:sSub>
                      </m:oMath>
                    </m:oMathPara>
                  </a14:m>
                  <a:endParaRPr lang="zh-CN" altLang="en-US" sz="2400" b="1">
                    <a:latin typeface="Times New Roman" panose="02020603050405020304" pitchFamily="18" charset="0"/>
                    <a:cs typeface="Times New Roman" panose="020206030504050203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5337" y="2005"/>
                  <a:ext cx="5361" cy="725"/>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5337" y="2574"/>
                  <a:ext cx="5361" cy="72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cs typeface="Cambria Math" panose="02040503050406030204" pitchFamily="18" charset="0"/>
                              </a:rPr>
                              <m:t>𝒂</m:t>
                            </m:r>
                          </m:e>
                          <m:sub>
                            <m:r>
                              <a:rPr lang="en-US" altLang="zh-CN" sz="2400" b="1" i="1">
                                <a:latin typeface="Cambria Math" panose="02040503050406030204" pitchFamily="18" charset="0"/>
                                <a:ea typeface="MS Mincho" panose="02020609040205080304" charset="-128"/>
                                <a:cs typeface="Cambria Math" panose="02040503050406030204" pitchFamily="18" charset="0"/>
                              </a:rPr>
                              <m:t>𝟐𝟏</m:t>
                            </m:r>
                          </m:sub>
                        </m:sSub>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ea typeface="MS Mincho" panose="02020609040205080304" charset="-128"/>
                                <a:cs typeface="Cambria Math" panose="02040503050406030204" pitchFamily="18" charset="0"/>
                              </a:rPr>
                              <m:t>      </m:t>
                            </m:r>
                            <m:r>
                              <a:rPr lang="en-US" altLang="zh-CN" sz="2400" b="1" i="1">
                                <a:latin typeface="Cambria Math" panose="02040503050406030204" pitchFamily="18" charset="0"/>
                                <a:cs typeface="Cambria Math" panose="02040503050406030204" pitchFamily="18" charset="0"/>
                              </a:rPr>
                              <m:t>𝒂</m:t>
                            </m:r>
                          </m:e>
                          <m:sub>
                            <m:r>
                              <a:rPr lang="en-US" altLang="zh-CN" sz="2400" b="1" i="1">
                                <a:latin typeface="Cambria Math" panose="02040503050406030204" pitchFamily="18" charset="0"/>
                                <a:ea typeface="MS Mincho" panose="02020609040205080304" charset="-128"/>
                                <a:cs typeface="Cambria Math" panose="02040503050406030204" pitchFamily="18" charset="0"/>
                              </a:rPr>
                              <m:t>𝟐𝟐</m:t>
                            </m:r>
                          </m:sub>
                        </m:sSub>
                        <m:r>
                          <a:rPr lang="en-US" altLang="zh-CN" sz="2400" b="1" i="1">
                            <a:latin typeface="Cambria Math" panose="02040503050406030204" pitchFamily="18" charset="0"/>
                            <a:ea typeface="MS Mincho" panose="02020609040205080304" charset="-128"/>
                            <a:cs typeface="Cambria Math" panose="02040503050406030204" pitchFamily="18" charset="0"/>
                          </a:rPr>
                          <m:t>     ⋯     </m:t>
                        </m:r>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cs typeface="Cambria Math" panose="02040503050406030204" pitchFamily="18" charset="0"/>
                              </a:rPr>
                              <m:t>𝒂</m:t>
                            </m:r>
                          </m:e>
                          <m:sub>
                            <m:r>
                              <a:rPr lang="en-US" altLang="zh-CN" sz="2400" b="1" i="1">
                                <a:latin typeface="Cambria Math" panose="02040503050406030204" pitchFamily="18" charset="0"/>
                                <a:ea typeface="MS Mincho" panose="02020609040205080304" charset="-128"/>
                                <a:cs typeface="Cambria Math" panose="02040503050406030204" pitchFamily="18" charset="0"/>
                              </a:rPr>
                              <m:t>𝟐</m:t>
                            </m:r>
                            <m:r>
                              <a:rPr lang="en-US" altLang="zh-CN" sz="2400" b="1" i="1">
                                <a:latin typeface="Cambria Math" panose="02040503050406030204" pitchFamily="18" charset="0"/>
                                <a:cs typeface="Cambria Math" panose="02040503050406030204" pitchFamily="18" charset="0"/>
                              </a:rPr>
                              <m:t>𝒏</m:t>
                            </m:r>
                            <m:r>
                              <a:rPr lang="en-US" altLang="zh-CN" sz="2400" b="1" i="1">
                                <a:latin typeface="Cambria Math" panose="02040503050406030204" pitchFamily="18" charset="0"/>
                                <a:ea typeface="MS Mincho" panose="02020609040205080304" charset="-128"/>
                                <a:cs typeface="Cambria Math" panose="02040503050406030204" pitchFamily="18" charset="0"/>
                              </a:rPr>
                              <m:t>     </m:t>
                            </m:r>
                          </m:sub>
                        </m:sSub>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cs typeface="Cambria Math" panose="02040503050406030204" pitchFamily="18" charset="0"/>
                              </a:rPr>
                              <m:t>𝒃</m:t>
                            </m:r>
                          </m:e>
                          <m:sub>
                            <m:r>
                              <a:rPr lang="en-US" altLang="zh-CN" sz="2400" b="1" i="1">
                                <a:latin typeface="Cambria Math" panose="02040503050406030204" pitchFamily="18" charset="0"/>
                                <a:ea typeface="MS Mincho" panose="02020609040205080304" charset="-128"/>
                                <a:cs typeface="Cambria Math" panose="02040503050406030204" pitchFamily="18" charset="0"/>
                              </a:rPr>
                              <m:t>𝟐</m:t>
                            </m:r>
                          </m:sub>
                        </m:sSub>
                      </m:oMath>
                    </m:oMathPara>
                  </a14:m>
                  <a:endParaRPr lang="zh-CN" altLang="en-US" sz="2400" b="1">
                    <a:latin typeface="Times New Roman" panose="02020603050405020304" pitchFamily="18" charset="0"/>
                    <a:cs typeface="Times New Roman" panose="02020603050405020304" pitchFamily="18"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5337" y="2574"/>
                  <a:ext cx="5361" cy="725"/>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5337" y="3712"/>
                  <a:ext cx="5457" cy="72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cs typeface="Cambria Math" panose="02040503050406030204" pitchFamily="18" charset="0"/>
                              </a:rPr>
                              <m:t>𝒂</m:t>
                            </m:r>
                          </m:e>
                          <m:sub>
                            <m:r>
                              <a:rPr lang="en-US" altLang="zh-CN" sz="2400" b="1" i="1">
                                <a:latin typeface="Cambria Math" panose="02040503050406030204" pitchFamily="18" charset="0"/>
                                <a:cs typeface="Cambria Math" panose="02040503050406030204" pitchFamily="18" charset="0"/>
                              </a:rPr>
                              <m:t>𝒏</m:t>
                            </m:r>
                            <m:r>
                              <a:rPr lang="en-US" altLang="zh-CN" sz="2400" b="1" i="1">
                                <a:latin typeface="Cambria Math" panose="02040503050406030204" pitchFamily="18" charset="0"/>
                                <a:ea typeface="MS Mincho" panose="02020609040205080304" charset="-128"/>
                                <a:cs typeface="Cambria Math" panose="02040503050406030204" pitchFamily="18" charset="0"/>
                              </a:rPr>
                              <m:t>𝟏</m:t>
                            </m:r>
                          </m:sub>
                        </m:sSub>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ea typeface="MS Mincho" panose="02020609040205080304" charset="-128"/>
                                <a:cs typeface="Cambria Math" panose="02040503050406030204" pitchFamily="18" charset="0"/>
                              </a:rPr>
                              <m:t>      </m:t>
                            </m:r>
                            <m:r>
                              <a:rPr lang="en-US" altLang="zh-CN" sz="2400" b="1" i="1">
                                <a:latin typeface="Cambria Math" panose="02040503050406030204" pitchFamily="18" charset="0"/>
                                <a:cs typeface="Cambria Math" panose="02040503050406030204" pitchFamily="18" charset="0"/>
                              </a:rPr>
                              <m:t>𝒂</m:t>
                            </m:r>
                          </m:e>
                          <m:sub>
                            <m:r>
                              <a:rPr lang="en-US" altLang="zh-CN" sz="2400" b="1" i="1">
                                <a:latin typeface="Cambria Math" panose="02040503050406030204" pitchFamily="18" charset="0"/>
                                <a:cs typeface="Cambria Math" panose="02040503050406030204" pitchFamily="18" charset="0"/>
                              </a:rPr>
                              <m:t>𝒏</m:t>
                            </m:r>
                            <m:r>
                              <a:rPr lang="en-US" altLang="zh-CN" sz="2400" b="1" i="1">
                                <a:latin typeface="Cambria Math" panose="02040503050406030204" pitchFamily="18" charset="0"/>
                                <a:ea typeface="MS Mincho" panose="02020609040205080304" charset="-128"/>
                                <a:cs typeface="Cambria Math" panose="02040503050406030204" pitchFamily="18" charset="0"/>
                              </a:rPr>
                              <m:t>𝟐</m:t>
                            </m:r>
                          </m:sub>
                        </m:sSub>
                        <m:r>
                          <a:rPr lang="en-US" altLang="zh-CN" sz="2400" b="1" i="1">
                            <a:latin typeface="Cambria Math" panose="02040503050406030204" pitchFamily="18" charset="0"/>
                            <a:ea typeface="MS Mincho" panose="02020609040205080304" charset="-128"/>
                            <a:cs typeface="Cambria Math" panose="02040503050406030204" pitchFamily="18" charset="0"/>
                          </a:rPr>
                          <m:t>     ⋯     </m:t>
                        </m:r>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cs typeface="Cambria Math" panose="02040503050406030204" pitchFamily="18" charset="0"/>
                              </a:rPr>
                              <m:t>𝒂</m:t>
                            </m:r>
                          </m:e>
                          <m:sub>
                            <m:r>
                              <a:rPr lang="en-US" altLang="zh-CN" sz="2400" b="1" i="1">
                                <a:latin typeface="Cambria Math" panose="02040503050406030204" pitchFamily="18" charset="0"/>
                                <a:cs typeface="Cambria Math" panose="02040503050406030204" pitchFamily="18" charset="0"/>
                              </a:rPr>
                              <m:t>𝒏𝒏</m:t>
                            </m:r>
                            <m:r>
                              <a:rPr lang="en-US" altLang="zh-CN" sz="2400" b="1" i="1">
                                <a:latin typeface="Cambria Math" panose="02040503050406030204" pitchFamily="18" charset="0"/>
                                <a:ea typeface="MS Mincho" panose="02020609040205080304" charset="-128"/>
                                <a:cs typeface="Cambria Math" panose="02040503050406030204" pitchFamily="18" charset="0"/>
                              </a:rPr>
                              <m:t>     </m:t>
                            </m:r>
                          </m:sub>
                        </m:sSub>
                        <m:sSub>
                          <m:sSubPr>
                            <m:ctrlPr>
                              <a:rPr lang="en-US" altLang="zh-CN" sz="2400" b="1" i="1">
                                <a:latin typeface="Cambria Math" panose="02040503050406030204" pitchFamily="18" charset="0"/>
                                <a:cs typeface="Cambria Math" panose="02040503050406030204" pitchFamily="18" charset="0"/>
                              </a:rPr>
                            </m:ctrlPr>
                          </m:sSubPr>
                          <m:e>
                            <m:r>
                              <a:rPr lang="en-US" altLang="zh-CN" sz="2400" b="1" i="1">
                                <a:latin typeface="Cambria Math" panose="02040503050406030204" pitchFamily="18" charset="0"/>
                                <a:cs typeface="Cambria Math" panose="02040503050406030204" pitchFamily="18" charset="0"/>
                              </a:rPr>
                              <m:t>𝒃</m:t>
                            </m:r>
                          </m:e>
                          <m:sub>
                            <m:r>
                              <a:rPr lang="en-US" altLang="zh-CN" sz="2400" b="1" i="1">
                                <a:latin typeface="Cambria Math" panose="02040503050406030204" pitchFamily="18" charset="0"/>
                                <a:cs typeface="Cambria Math" panose="02040503050406030204" pitchFamily="18" charset="0"/>
                              </a:rPr>
                              <m:t>𝒏</m:t>
                            </m:r>
                          </m:sub>
                        </m:sSub>
                      </m:oMath>
                    </m:oMathPara>
                  </a14:m>
                  <a:endParaRPr lang="zh-CN" altLang="en-US" sz="2400" b="1">
                    <a:latin typeface="Times New Roman" panose="02020603050405020304" pitchFamily="18" charset="0"/>
                    <a:cs typeface="Times New Roman" panose="02020603050405020304" pitchFamily="18"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5337" y="3712"/>
                  <a:ext cx="5457" cy="725"/>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5354" y="3143"/>
                  <a:ext cx="6207" cy="725"/>
                </a:xfrm>
                <a:prstGeom prst="rect">
                  <a:avLst/>
                </a:prstGeom>
                <a:noFill/>
              </p:spPr>
              <p:txBody>
                <a:bodyPr wrap="square" rtlCol="0" anchor="t">
                  <a:spAutoFit/>
                </a:bodyPr>
                <a:lstStyle/>
                <a:p>
                  <a:pPr algn="l"/>
                  <a14:m>
                    <m:oMathPara xmlns:m="http://schemas.openxmlformats.org/officeDocument/2006/math">
                      <m:oMathParaPr>
                        <m:jc m:val="left"/>
                      </m:oMathParaPr>
                      <m:oMath xmlns:m="http://schemas.openxmlformats.org/officeDocument/2006/math">
                        <m:r>
                          <a:rPr lang="en-US" altLang="zh-CN" sz="2400" b="1" i="1">
                            <a:latin typeface="Cambria Math" panose="02040503050406030204" pitchFamily="18" charset="0"/>
                            <a:ea typeface="MS Mincho" panose="02020609040205080304" charset="-128"/>
                            <a:cs typeface="Cambria Math" panose="02040503050406030204" pitchFamily="18" charset="0"/>
                          </a:rPr>
                          <m:t> ⋮         ⋮      ⋱    ⋮      ⋮      </m:t>
                        </m:r>
                      </m:oMath>
                    </m:oMathPara>
                  </a14:m>
                  <a:endParaRPr lang="en-US" altLang="zh-CN" sz="2400" b="1" i="1">
                    <a:latin typeface="Cambria Math" panose="02040503050406030204" pitchFamily="18" charset="0"/>
                    <a:ea typeface="MS Mincho" panose="02020609040205080304" charset="-128"/>
                    <a:cs typeface="Cambria Math" panose="02040503050406030204" pitchFamily="18"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5354" y="3143"/>
                  <a:ext cx="6207" cy="725"/>
                </a:xfrm>
                <a:prstGeom prst="rect">
                  <a:avLst/>
                </a:prstGeom>
                <a:blipFill rotWithShape="1">
                  <a:blip r:embed="rId4"/>
                </a:blipFill>
              </p:spPr>
              <p:txBody>
                <a:bodyPr/>
                <a:lstStyle/>
                <a:p>
                  <a:r>
                    <a:rPr lang="zh-CN" altLang="en-US">
                      <a:noFill/>
                    </a:rPr>
                    <a:t> </a:t>
                  </a:r>
                </a:p>
              </p:txBody>
            </p:sp>
          </mc:Fallback>
        </mc:AlternateContent>
        <p:grpSp>
          <p:nvGrpSpPr>
            <p:cNvPr id="18" name="组合 17"/>
            <p:cNvGrpSpPr/>
            <p:nvPr/>
          </p:nvGrpSpPr>
          <p:grpSpPr>
            <a:xfrm>
              <a:off x="5100" y="2114"/>
              <a:ext cx="172" cy="2117"/>
              <a:chOff x="610" y="1966"/>
              <a:chExt cx="172" cy="1748"/>
            </a:xfrm>
          </p:grpSpPr>
          <p:cxnSp>
            <p:nvCxnSpPr>
              <p:cNvPr id="13" name="直接箭头连接符 12"/>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17" name="组合 16"/>
              <p:cNvGrpSpPr/>
              <p:nvPr/>
            </p:nvGrpSpPr>
            <p:grpSpPr>
              <a:xfrm>
                <a:off x="610" y="1966"/>
                <a:ext cx="159" cy="1748"/>
                <a:chOff x="610" y="1966"/>
                <a:chExt cx="159" cy="1748"/>
              </a:xfrm>
            </p:grpSpPr>
            <p:cxnSp>
              <p:nvCxnSpPr>
                <p:cNvPr id="12" name="直接箭头连接符 11"/>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14" name="直接箭头连接符 13"/>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grpSp>
          <p:nvGrpSpPr>
            <p:cNvPr id="19" name="组合 18"/>
            <p:cNvGrpSpPr/>
            <p:nvPr/>
          </p:nvGrpSpPr>
          <p:grpSpPr>
            <a:xfrm rot="10800000">
              <a:off x="11006" y="2114"/>
              <a:ext cx="172" cy="2117"/>
              <a:chOff x="610" y="1966"/>
              <a:chExt cx="172" cy="1748"/>
            </a:xfrm>
          </p:grpSpPr>
          <p:cxnSp>
            <p:nvCxnSpPr>
              <p:cNvPr id="20" name="直接箭头连接符 19"/>
              <p:cNvCxnSpPr/>
              <p:nvPr/>
            </p:nvCxnSpPr>
            <p:spPr>
              <a:xfrm>
                <a:off x="623" y="3705"/>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nvGrpSpPr>
              <p:cNvPr id="21" name="组合 20"/>
              <p:cNvGrpSpPr/>
              <p:nvPr/>
            </p:nvGrpSpPr>
            <p:grpSpPr>
              <a:xfrm>
                <a:off x="610" y="1966"/>
                <a:ext cx="159" cy="1748"/>
                <a:chOff x="610" y="1966"/>
                <a:chExt cx="159" cy="1748"/>
              </a:xfrm>
            </p:grpSpPr>
            <p:cxnSp>
              <p:nvCxnSpPr>
                <p:cNvPr id="22" name="直接箭头连接符 21"/>
                <p:cNvCxnSpPr/>
                <p:nvPr/>
              </p:nvCxnSpPr>
              <p:spPr>
                <a:xfrm>
                  <a:off x="610" y="1971"/>
                  <a:ext cx="159" cy="0"/>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cxnSp>
              <p:nvCxnSpPr>
                <p:cNvPr id="23" name="直接箭头连接符 22"/>
                <p:cNvCxnSpPr/>
                <p:nvPr/>
              </p:nvCxnSpPr>
              <p:spPr>
                <a:xfrm flipV="1">
                  <a:off x="619" y="1966"/>
                  <a:ext cx="0" cy="1748"/>
                </a:xfrm>
                <a:prstGeom prst="straightConnector1">
                  <a:avLst/>
                </a:prstGeom>
                <a:solidFill>
                  <a:schemeClr val="accent1"/>
                </a:solidFill>
                <a:ln w="15875" cap="flat" cmpd="sng" algn="ctr">
                  <a:solidFill>
                    <a:schemeClr val="tx1"/>
                  </a:solidFill>
                  <a:prstDash val="solid"/>
                  <a:round/>
                  <a:headEnd type="none" w="med" len="med"/>
                  <a:tailEnd type="none" w="med" len="med"/>
                </a:ln>
              </p:spPr>
            </p:cxnSp>
          </p:grpSp>
        </p:grpSp>
        <p:sp>
          <p:nvSpPr>
            <p:cNvPr id="26" name="文本框 25"/>
            <p:cNvSpPr txBox="1"/>
            <p:nvPr/>
          </p:nvSpPr>
          <p:spPr>
            <a:xfrm>
              <a:off x="2841" y="2912"/>
              <a:ext cx="2566" cy="725"/>
            </a:xfrm>
            <a:prstGeom prst="rect">
              <a:avLst/>
            </a:prstGeom>
          </p:spPr>
          <p:txBody>
            <a:bodyPr wrap="square">
              <a:spAutoFit/>
            </a:bodyPr>
            <a:lstStyle/>
            <a:p>
              <a:pPr marL="0" indent="0"/>
              <a:r>
                <a:rPr lang="en-US" altLang="zh-CN" sz="2400" b="1" i="0">
                  <a:solidFill>
                    <a:srgbClr val="1F2329"/>
                  </a:solidFill>
                  <a:latin typeface="Times New Roman" panose="02020603050405020304" pitchFamily="18" charset="0"/>
                  <a:ea typeface="Inter"/>
                  <a:cs typeface="Times New Roman" panose="02020603050405020304" pitchFamily="18" charset="0"/>
                </a:rPr>
                <a:t>[A|b]    =</a:t>
              </a:r>
              <a:endParaRPr lang="en-US" altLang="zh-CN" sz="2400" b="1" i="0">
                <a:solidFill>
                  <a:srgbClr val="1F2329"/>
                </a:solidFill>
                <a:latin typeface="Times New Roman" panose="02020603050405020304" pitchFamily="18" charset="0"/>
                <a:ea typeface="Inter"/>
                <a:cs typeface="Times New Roman" panose="02020603050405020304" pitchFamily="18" charset="0"/>
              </a:endParaRPr>
            </a:p>
          </p:txBody>
        </p:sp>
      </p:grpSp>
      <p:sp>
        <p:nvSpPr>
          <p:cNvPr id="27" name="文本框 26"/>
          <p:cNvSpPr txBox="1"/>
          <p:nvPr/>
        </p:nvSpPr>
        <p:spPr>
          <a:xfrm>
            <a:off x="767080" y="3289935"/>
            <a:ext cx="8056245" cy="2784475"/>
          </a:xfrm>
          <a:prstGeom prst="rect">
            <a:avLst/>
          </a:prstGeom>
          <a:noFill/>
        </p:spPr>
        <p:txBody>
          <a:bodyPr wrap="square" rtlCol="0" anchor="t">
            <a:spAutoFit/>
          </a:bodyPr>
          <a:lstStyle/>
          <a:p>
            <a:pPr marL="342900" indent="-342900" eaLnBrk="1" latinLnBrk="0" hangingPunct="1">
              <a:lnSpc>
                <a:spcPts val="3500"/>
              </a:lnSpc>
              <a:buFont typeface="Wingdings" panose="05000000000000000000" charset="0"/>
              <a:buChar char="Ø"/>
            </a:pPr>
            <a:r>
              <a:rPr lang="en-US" altLang="zh-CN" sz="2400" b="1">
                <a:latin typeface="Times New Roman" panose="02020603050405020304" pitchFamily="18" charset="0"/>
                <a:cs typeface="Times New Roman" panose="02020603050405020304" pitchFamily="18" charset="0"/>
              </a:rPr>
              <a:t>Ax = b is inconsistent (i.e., no solution exists) if and only if rank </a:t>
            </a:r>
            <a:r>
              <a:rPr lang="en-US" altLang="zh-CN" sz="2400" b="1">
                <a:solidFill>
                  <a:srgbClr val="1F2329"/>
                </a:solidFill>
                <a:latin typeface="Times New Roman" panose="02020603050405020304" pitchFamily="18" charset="0"/>
                <a:ea typeface="Inter"/>
                <a:cs typeface="Times New Roman" panose="02020603050405020304" pitchFamily="18" charset="0"/>
                <a:sym typeface="+mn-ea"/>
              </a:rPr>
              <a:t>[A] </a:t>
            </a:r>
            <a:r>
              <a:rPr lang="en-US" altLang="zh-CN" sz="2400" b="1">
                <a:latin typeface="Times New Roman" panose="02020603050405020304" pitchFamily="18" charset="0"/>
                <a:cs typeface="Times New Roman" panose="02020603050405020304" pitchFamily="18" charset="0"/>
              </a:rPr>
              <a:t>&lt; rank </a:t>
            </a:r>
            <a:r>
              <a:rPr lang="en-US" altLang="zh-CN" sz="2400" b="1">
                <a:solidFill>
                  <a:srgbClr val="1F2329"/>
                </a:solidFill>
                <a:latin typeface="Times New Roman" panose="02020603050405020304" pitchFamily="18" charset="0"/>
                <a:ea typeface="Inter"/>
                <a:cs typeface="Times New Roman" panose="02020603050405020304" pitchFamily="18" charset="0"/>
                <a:sym typeface="+mn-ea"/>
              </a:rPr>
              <a:t>[A|b] .</a:t>
            </a:r>
            <a:endParaRPr lang="en-US" altLang="zh-CN" sz="2400" b="1">
              <a:solidFill>
                <a:srgbClr val="1F2329"/>
              </a:solidFill>
              <a:latin typeface="Times New Roman" panose="02020603050405020304" pitchFamily="18" charset="0"/>
              <a:ea typeface="Inter"/>
              <a:cs typeface="Times New Roman" panose="02020603050405020304" pitchFamily="18" charset="0"/>
              <a:sym typeface="+mn-ea"/>
            </a:endParaRPr>
          </a:p>
          <a:p>
            <a:pPr marL="342900" indent="-342900" eaLnBrk="1" latinLnBrk="0" hangingPunct="1">
              <a:lnSpc>
                <a:spcPts val="3500"/>
              </a:lnSpc>
              <a:buFont typeface="Wingdings" panose="05000000000000000000" charset="0"/>
              <a:buChar char="Ø"/>
            </a:pPr>
            <a:r>
              <a:rPr lang="en-US" altLang="zh-CN" sz="2400" b="1">
                <a:latin typeface="Times New Roman" panose="02020603050405020304" pitchFamily="18" charset="0"/>
                <a:cs typeface="Times New Roman" panose="02020603050405020304" pitchFamily="18" charset="0"/>
              </a:rPr>
              <a:t>Ax = b has a unique solution if and only if rank </a:t>
            </a:r>
            <a:r>
              <a:rPr lang="en-US" altLang="zh-CN" sz="2400" b="1">
                <a:solidFill>
                  <a:srgbClr val="1F2329"/>
                </a:solidFill>
                <a:latin typeface="Times New Roman" panose="02020603050405020304" pitchFamily="18" charset="0"/>
                <a:ea typeface="Inter"/>
                <a:cs typeface="Times New Roman" panose="02020603050405020304" pitchFamily="18" charset="0"/>
                <a:sym typeface="+mn-ea"/>
              </a:rPr>
              <a:t>[A] </a:t>
            </a:r>
            <a:r>
              <a:rPr lang="en-US" altLang="zh-CN" sz="2400" b="1">
                <a:latin typeface="Times New Roman" panose="02020603050405020304" pitchFamily="18" charset="0"/>
                <a:cs typeface="Times New Roman" panose="02020603050405020304" pitchFamily="18" charset="0"/>
              </a:rPr>
              <a:t>=rank </a:t>
            </a:r>
            <a:r>
              <a:rPr lang="en-US" altLang="zh-CN" sz="2400" b="1">
                <a:solidFill>
                  <a:srgbClr val="1F2329"/>
                </a:solidFill>
                <a:latin typeface="Times New Roman" panose="02020603050405020304" pitchFamily="18" charset="0"/>
                <a:ea typeface="Inter"/>
                <a:cs typeface="Times New Roman" panose="02020603050405020304" pitchFamily="18" charset="0"/>
                <a:sym typeface="+mn-ea"/>
              </a:rPr>
              <a:t>[A|b] </a:t>
            </a:r>
            <a:r>
              <a:rPr lang="en-US" altLang="zh-CN" sz="2400" b="1">
                <a:latin typeface="Times New Roman" panose="02020603050405020304" pitchFamily="18" charset="0"/>
                <a:cs typeface="Times New Roman" panose="02020603050405020304" pitchFamily="18" charset="0"/>
              </a:rPr>
              <a:t>=n.</a:t>
            </a:r>
            <a:endParaRPr lang="en-US" altLang="zh-CN" sz="2400" b="1">
              <a:latin typeface="Times New Roman" panose="02020603050405020304" pitchFamily="18" charset="0"/>
              <a:cs typeface="Times New Roman" panose="02020603050405020304" pitchFamily="18" charset="0"/>
            </a:endParaRPr>
          </a:p>
          <a:p>
            <a:pPr marL="342900" indent="-342900" eaLnBrk="1" latinLnBrk="0" hangingPunct="1">
              <a:lnSpc>
                <a:spcPts val="3500"/>
              </a:lnSpc>
              <a:buFont typeface="Wingdings" panose="05000000000000000000" charset="0"/>
              <a:buChar char="Ø"/>
            </a:pPr>
            <a:r>
              <a:rPr lang="en-US" altLang="zh-CN" sz="2400" b="1">
                <a:latin typeface="Times New Roman" panose="02020603050405020304" pitchFamily="18" charset="0"/>
                <a:cs typeface="Times New Roman" panose="02020603050405020304" pitchFamily="18" charset="0"/>
              </a:rPr>
              <a:t>Ax = b has infnitely many solutions if and only if rank </a:t>
            </a:r>
            <a:r>
              <a:rPr lang="en-US" altLang="zh-CN" sz="2400" b="1">
                <a:solidFill>
                  <a:srgbClr val="1F2329"/>
                </a:solidFill>
                <a:latin typeface="Times New Roman" panose="02020603050405020304" pitchFamily="18" charset="0"/>
                <a:ea typeface="Inter"/>
                <a:cs typeface="Times New Roman" panose="02020603050405020304" pitchFamily="18" charset="0"/>
                <a:sym typeface="+mn-ea"/>
              </a:rPr>
              <a:t>[A] </a:t>
            </a:r>
            <a:r>
              <a:rPr lang="en-US" altLang="zh-CN" sz="2400" b="1">
                <a:latin typeface="Times New Roman" panose="02020603050405020304" pitchFamily="18" charset="0"/>
                <a:cs typeface="Times New Roman" panose="02020603050405020304" pitchFamily="18" charset="0"/>
              </a:rPr>
              <a:t>=rank </a:t>
            </a:r>
            <a:r>
              <a:rPr lang="en-US" altLang="zh-CN" sz="2400" b="1">
                <a:solidFill>
                  <a:srgbClr val="1F2329"/>
                </a:solidFill>
                <a:latin typeface="Times New Roman" panose="02020603050405020304" pitchFamily="18" charset="0"/>
                <a:ea typeface="Inter"/>
                <a:cs typeface="Times New Roman" panose="02020603050405020304" pitchFamily="18" charset="0"/>
                <a:sym typeface="+mn-ea"/>
              </a:rPr>
              <a:t>[A|b] </a:t>
            </a:r>
            <a:r>
              <a:rPr lang="en-US" altLang="zh-CN" sz="2400" b="1">
                <a:latin typeface="Times New Roman" panose="02020603050405020304" pitchFamily="18" charset="0"/>
                <a:cs typeface="Times New Roman" panose="02020603050405020304" pitchFamily="18" charset="0"/>
              </a:rPr>
              <a:t>&lt;n.</a:t>
            </a:r>
            <a:endParaRPr lang="zh-CN" altLang="en-US" sz="2400" b="1">
              <a:latin typeface="Times New Roman" panose="02020603050405020304" pitchFamily="18" charset="0"/>
              <a:cs typeface="Times New Roman" panose="02020603050405020304" pitchFamily="18" charset="0"/>
            </a:endParaRPr>
          </a:p>
        </p:txBody>
      </p:sp>
    </p:spTree>
  </p:cSld>
  <p:clrMapOvr>
    <a:masterClrMapping/>
  </p:clrMapOvr>
  <p:transition/>
</p:sld>
</file>

<file path=ppt/tags/tag1.xml><?xml version="1.0" encoding="utf-8"?>
<p:tagLst xmlns:p="http://schemas.openxmlformats.org/presentationml/2006/main">
  <p:tag name="TABLE_ENDDRAG_ORIGIN_RECT" val="383*290"/>
  <p:tag name="TABLE_ENDDRAG_RECT" val="2*190*383*290"/>
</p:tagLst>
</file>

<file path=ppt/tags/tag2.xml><?xml version="1.0" encoding="utf-8"?>
<p:tagLst xmlns:p="http://schemas.openxmlformats.org/presentationml/2006/main">
  <p:tag name="TABLE_ENDDRAG_ORIGIN_RECT" val="383*290"/>
  <p:tag name="TABLE_ENDDRAG_RECT" val="2*190*383*290"/>
</p:tagLst>
</file>

<file path=ppt/tags/tag3.xml><?xml version="1.0" encoding="utf-8"?>
<p:tagLst xmlns:p="http://schemas.openxmlformats.org/presentationml/2006/main">
  <p:tag name="TABLE_ENDDRAG_ORIGIN_RECT" val="594*323"/>
  <p:tag name="TABLE_ENDDRAG_RECT" val="65*145*594*323"/>
</p:tagLst>
</file>

<file path=ppt/tags/tag4.xml><?xml version="1.0" encoding="utf-8"?>
<p:tagLst xmlns:p="http://schemas.openxmlformats.org/presentationml/2006/main">
  <p:tag name="TABLE_ENDDRAG_ORIGIN_RECT" val="594*323"/>
  <p:tag name="TABLE_ENDDRAG_RECT" val="65*145*594*323"/>
</p:tagLst>
</file>

<file path=ppt/tags/tag5.xml><?xml version="1.0" encoding="utf-8"?>
<p:tagLst xmlns:p="http://schemas.openxmlformats.org/presentationml/2006/main">
  <p:tag name="KSO_WM_UNIT_TABLE_BEAUTIFY" val="smartTable{ddb9432a-d2d9-456e-a86e-2befca8de3e8}"/>
  <p:tag name="TABLE_ENDDRAG_ORIGIN_RECT" val="689*110"/>
  <p:tag name="TABLE_ENDDRAG_RECT" val="5*94*689*110"/>
</p:tagLst>
</file>

<file path=ppt/tags/tag6.xml><?xml version="1.0" encoding="utf-8"?>
<p:tagLst xmlns:p="http://schemas.openxmlformats.org/presentationml/2006/main">
  <p:tag name="KSO_WM_UNIT_TABLE_BEAUTIFY" val="smartTable{c3fe368b-336b-440d-a433-c2233c7aff96}"/>
  <p:tag name="TABLE_ENDDRAG_ORIGIN_RECT" val="456*461"/>
  <p:tag name="TABLE_ENDDRAG_RECT" val="174*65*456*461"/>
</p:tagLst>
</file>

<file path=ppt/tags/tag7.xml><?xml version="1.0" encoding="utf-8"?>
<p:tagLst xmlns:p="http://schemas.openxmlformats.org/presentationml/2006/main">
  <p:tag name="KSO_WM_UNIT_TABLE_BEAUTIFY" val="smartTable{d74d1b48-e0ad-4681-a0c5-402dce1737c2}"/>
  <p:tag name="TABLE_ENDDRAG_ORIGIN_RECT" val="484*376"/>
  <p:tag name="TABLE_ENDDRAG_RECT" val="167*30*484*376"/>
</p:tagLst>
</file>

<file path=ppt/tags/tag8.xml><?xml version="1.0" encoding="utf-8"?>
<p:tagLst xmlns:p="http://schemas.openxmlformats.org/presentationml/2006/main">
  <p:tag name="KSO_WM_UNIT_PLACING_PICTURE_USER_VIEWPORT" val="{&quot;height&quot;:5040,&quot;width&quot;:1845}"/>
</p:tagLst>
</file>

<file path=ppt/tags/tag9.xml><?xml version="1.0" encoding="utf-8"?>
<p:tagLst xmlns:p="http://schemas.openxmlformats.org/presentationml/2006/main">
  <p:tag name="KSO_WM_DOC_GUID" val="{2b85b657-8b8d-4971-930d-cdbbddefd6ee}"/>
  <p:tag name="KSO_WPP_MARK_KEY" val="67194f44-d918-4d00-a84e-7535029c9610"/>
  <p:tag name="COMMONDATA" val="eyJoZGlkIjoiZjhjNmM1NjkzNWJkNTY4ZDIxN2M2NjQ4N2EzYzdjNjQifQ=="/>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13059</Words>
  <Application>WPS 演示</Application>
  <PresentationFormat>全屏显示(4:3)</PresentationFormat>
  <Paragraphs>759</Paragraphs>
  <Slides>54</Slides>
  <Notes>3</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1</vt:i4>
      </vt:variant>
      <vt:variant>
        <vt:lpstr>幻灯片标题</vt:lpstr>
      </vt:variant>
      <vt:variant>
        <vt:i4>54</vt:i4>
      </vt:variant>
    </vt:vector>
  </HeadingPairs>
  <TitlesOfParts>
    <vt:vector size="75" baseType="lpstr">
      <vt:lpstr>Arial</vt:lpstr>
      <vt:lpstr>宋体</vt:lpstr>
      <vt:lpstr>Wingdings</vt:lpstr>
      <vt:lpstr>Calibri</vt:lpstr>
      <vt:lpstr>Times New Roman</vt:lpstr>
      <vt:lpstr>黑体</vt:lpstr>
      <vt:lpstr>Cambria Math</vt:lpstr>
      <vt:lpstr>MS Mincho</vt:lpstr>
      <vt:lpstr>Inter</vt:lpstr>
      <vt:lpstr>Segoe Print</vt:lpstr>
      <vt:lpstr>Wingdings</vt:lpstr>
      <vt:lpstr>汉仪文黑-85W</vt:lpstr>
      <vt:lpstr>微软雅黑</vt:lpstr>
      <vt:lpstr>Arial Unicode MS</vt:lpstr>
      <vt:lpstr>Yu Gothic UI</vt:lpstr>
      <vt:lpstr>MS Mincho</vt:lpstr>
      <vt:lpstr>楷体_GB2312</vt:lpstr>
      <vt:lpstr>新宋体</vt:lpstr>
      <vt:lpstr>默认设计模板</vt:lpstr>
      <vt:lpstr>1_自定义设计方案</vt:lpstr>
      <vt:lpstr>Equation.DSMT4</vt:lpstr>
      <vt:lpstr>How to find the law behind the real-world data which are usually corrupted by noise or error？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passer</dc:creator>
  <cp:lastModifiedBy>狂奔蜗牛</cp:lastModifiedBy>
  <cp:revision>608</cp:revision>
  <dcterms:created xsi:type="dcterms:W3CDTF">2013-01-25T01:44:00Z</dcterms:created>
  <dcterms:modified xsi:type="dcterms:W3CDTF">2025-03-28T02:07:48Z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2052-12.1.0.20305</vt:lpwstr>
  </property>
  <property fmtid="{D5CDD505-2E9C-101B-9397-08002B2CF9AE}" pid="3" name="ICV">
    <vt:lpwstr>7E8F1DE593034BF0A6F8DBEC9F235509_13</vt:lpwstr>
  </property>
</Properties>
</file>